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7" r:id="rId3"/>
    <p:sldId id="335" r:id="rId4"/>
    <p:sldId id="338" r:id="rId5"/>
    <p:sldId id="337" r:id="rId6"/>
    <p:sldId id="339" r:id="rId7"/>
    <p:sldId id="340" r:id="rId8"/>
    <p:sldId id="341" r:id="rId9"/>
    <p:sldId id="334" r:id="rId10"/>
    <p:sldId id="342" r:id="rId11"/>
    <p:sldId id="343" r:id="rId12"/>
    <p:sldId id="344" r:id="rId13"/>
    <p:sldId id="345" r:id="rId14"/>
    <p:sldId id="346" r:id="rId15"/>
    <p:sldId id="347" r:id="rId16"/>
    <p:sldId id="348" r:id="rId17"/>
    <p:sldId id="349"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3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41C9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814" autoAdjust="0"/>
  </p:normalViewPr>
  <p:slideViewPr>
    <p:cSldViewPr>
      <p:cViewPr>
        <p:scale>
          <a:sx n="75" d="100"/>
          <a:sy n="75" d="100"/>
        </p:scale>
        <p:origin x="-1236" y="90"/>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E7C7D5-9F5B-43D0-B926-9297ED279E2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40C42-3A01-4CEE-BD3A-87F92E2104E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61CC53E-D45E-4816-9A43-60F396E8C6FC}"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FA48E98-06DD-4347-A21D-2A7F6D95F9B2}"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0FFFB00-2E90-4141-BC36-36B12EA84CE8}"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88F3CB08-8821-4AA8-99D2-BB5F77B240DC}"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06BE2E9-665E-47A5-B736-BBFE35936D30}"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4A93817-FE12-43F8-BABE-A7A34BC8CF7B}"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CEEEA86-8E5F-4484-BBE6-3F7209664945}"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5F4C8537-3BC7-44BE-9D28-B36476126CAB}"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E5A3D7A7-17C0-46BC-B518-5E09FCEC5304}"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B953571B-4803-45E6-AC87-20A02765F472}"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5210F650-AB06-4E27-B8B2-67DBD1E2934B}"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FF64B97D-2AAE-4FAB-B099-434135195428}"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2E75F00-7DE1-41D5-91F9-9C931D9D3E04}" type="datetimeFigureOut">
              <a:rPr lang="zh-CN" altLang="en-US">
                <a:solidFill>
                  <a:prstClr val="black">
                    <a:tint val="75000"/>
                  </a:prstClr>
                </a:solidFill>
              </a:rPr>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6D16C7FF-D7B3-447C-8ED7-3D096CB338F6}"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77B89BD-2395-4857-8F41-60F5F3E431CC}" type="datetimeFigureOut">
              <a:rPr lang="zh-CN" altLang="en-US">
                <a:solidFill>
                  <a:prstClr val="black">
                    <a:tint val="75000"/>
                  </a:prstClr>
                </a:solidFill>
              </a:rPr>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B01C72F6-4F35-4CAD-8BE4-C0E4ED5FA603}"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24EE253-DCBC-4513-A313-9B38099FB701}" type="datetimeFigureOut">
              <a:rPr lang="zh-CN" altLang="en-US">
                <a:solidFill>
                  <a:prstClr val="black">
                    <a:tint val="75000"/>
                  </a:prstClr>
                </a:solidFill>
              </a:rPr>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48632369-9B35-47BD-9190-528A49C5602C}"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FED70487-228F-44E5-A67C-9EAD4FDEB149}"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9958E420-648A-4320-A9C3-B5466B116610}"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7B6E05EA-8AF5-4A89-84DF-F0B888A1F112}" type="datetimeFigureOut">
              <a:rPr lang="zh-CN" altLang="en-US">
                <a:solidFill>
                  <a:prstClr val="black">
                    <a:tint val="75000"/>
                  </a:prstClr>
                </a:solidFill>
              </a:rPr>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01669FF7-68FD-4B27-BE7B-6BB4F0C1EBD8}"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1"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宋体" panose="02010600030101010101" pitchFamily="2" charset="-122"/>
              </a:defRPr>
            </a:lvl1pPr>
          </a:lstStyle>
          <a:p>
            <a:pPr fontAlgn="base">
              <a:spcBef>
                <a:spcPct val="0"/>
              </a:spcBef>
              <a:spcAft>
                <a:spcPct val="0"/>
              </a:spcAft>
              <a:defRPr/>
            </a:pPr>
            <a:fld id="{E9DA0A10-FC55-40BD-94FB-BE64656BAE5A}" type="datetimeFigureOut">
              <a:rPr lang="zh-CN" altLang="en-US">
                <a:solidFill>
                  <a:prstClr val="black">
                    <a:tint val="75000"/>
                  </a:prstClr>
                </a:solidFill>
                <a:latin typeface="Arial" panose="020B0604020202020204" pitchFamily="34" charset="0"/>
              </a:rPr>
            </a:fld>
            <a:endParaRPr lang="zh-CN" altLang="en-US">
              <a:solidFill>
                <a:prstClr val="black">
                  <a:tint val="75000"/>
                </a:prstClr>
              </a:solidFill>
              <a:latin typeface="Arial" panose="020B0604020202020204" pitchFamily="34" charset="0"/>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宋体" panose="02010600030101010101" pitchFamily="2" charset="-122"/>
              </a:defRPr>
            </a:lvl1pPr>
          </a:lstStyle>
          <a:p>
            <a:pPr fontAlgn="base">
              <a:spcBef>
                <a:spcPct val="0"/>
              </a:spcBef>
              <a:spcAft>
                <a:spcPct val="0"/>
              </a:spcAft>
              <a:defRPr/>
            </a:pPr>
            <a:endParaRPr lang="zh-CN" altLang="en-US">
              <a:solidFill>
                <a:prstClr val="black">
                  <a:tint val="75000"/>
                </a:prstClr>
              </a:solidFill>
              <a:latin typeface="Arial" panose="020B0604020202020204" pitchFamily="34" charset="0"/>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宋体" panose="02010600030101010101" pitchFamily="2" charset="-122"/>
              </a:defRPr>
            </a:lvl1pPr>
          </a:lstStyle>
          <a:p>
            <a:pPr fontAlgn="base">
              <a:spcBef>
                <a:spcPct val="0"/>
              </a:spcBef>
              <a:spcAft>
                <a:spcPct val="0"/>
              </a:spcAft>
              <a:defRPr/>
            </a:pPr>
            <a:fld id="{F0D1EEF6-3E2D-44F4-825F-80E87831BD62}" type="slidenum">
              <a:rPr lang="zh-CN" altLang="en-US">
                <a:solidFill>
                  <a:prstClr val="black">
                    <a:tint val="75000"/>
                  </a:prstClr>
                </a:solidFill>
                <a:latin typeface="Arial" panose="020B0604020202020204" pitchFamily="34" charset="0"/>
              </a:rPr>
            </a:fld>
            <a:endParaRPr lang="zh-CN" altLang="en-US">
              <a:solidFill>
                <a:prstClr val="black">
                  <a:tint val="75000"/>
                </a:prstClr>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ww.meihua.info/intelligence/" TargetMode="External"/><Relationship Id="rId2" Type="http://schemas.openxmlformats.org/officeDocument/2006/relationships/image" Target="../media/image4.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hyperlink" Target="http://www.meihua.info/Adm/ReportHome.aspx" TargetMode="Externa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hyperlink" Target="../download/&#24191;&#21578;&#30417;&#27979;/2011&#24180;12&#26376;13&#26085;%20&#26757;&#33457;&#32593;%20&#24191;&#21578;&#30417;&#27979;&#30005;&#37038;.htm" TargetMode="External"/><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5.jpeg"/><Relationship Id="rId6" Type="http://schemas.openxmlformats.org/officeDocument/2006/relationships/hyperlink" Target="http://www.meihua.info/adm/" TargetMode="Externa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hyperlink" Target="http://t.sina.com.cn/meihua2002" TargetMode="Externa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www.meihua.info/Adm/" TargetMode="Externa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hyperlink" Target="http://www.meihua.info/Ad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hyperlink" Target="http://www.meihua.info/Adm/ReportHome.aspx" TargetMode="Externa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hyperlink" Target="../download/&#24191;&#21578;&#30417;&#27979;/2011&#24180;12&#26376;13&#26085;%20&#26757;&#33457;&#32593;%20&#24191;&#21578;&#30417;&#27979;&#30005;&#37038;.htm" TargetMode="External"/><Relationship Id="rId2" Type="http://schemas.openxmlformats.org/officeDocument/2006/relationships/image" Target="../media/image19.jpeg"/><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5.jpeg"/><Relationship Id="rId6" Type="http://schemas.openxmlformats.org/officeDocument/2006/relationships/hyperlink" Target="http://www.meihua.info/adm/" TargetMode="External"/><Relationship Id="rId5" Type="http://schemas.openxmlformats.org/officeDocument/2006/relationships/image" Target="../media/image24.jpeg"/><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hyperlink" Target="http://t.sina.com.cn/meihua2002" TargetMode="Externa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500166" y="2937138"/>
            <a:ext cx="6235055" cy="1445260"/>
          </a:xfrm>
          <a:prstGeom prst="rect">
            <a:avLst/>
          </a:prstGeom>
          <a:noFill/>
          <a:ln w="9525">
            <a:noFill/>
            <a:miter lim="800000"/>
          </a:ln>
        </p:spPr>
        <p:txBody>
          <a:bodyPr wrap="square">
            <a:spAutoFit/>
          </a:bodyPr>
          <a:lstStyle/>
          <a:p>
            <a:pPr algn="ctr" fontAlgn="base">
              <a:spcBef>
                <a:spcPct val="0"/>
              </a:spcBef>
              <a:spcAft>
                <a:spcPct val="0"/>
              </a:spcAft>
            </a:pPr>
            <a:r>
              <a:rPr lang="zh-CN" altLang="en-US" sz="4000" b="1"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rPr>
              <a:t>怎样更好的了解竞争对手</a:t>
            </a:r>
            <a:endParaRPr lang="en-US" altLang="zh-CN" sz="4000" b="1"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a:p>
            <a:pPr fontAlgn="base">
              <a:spcBef>
                <a:spcPct val="0"/>
              </a:spcBef>
              <a:spcAft>
                <a:spcPct val="0"/>
              </a:spcAft>
            </a:pPr>
            <a:endParaRPr lang="en-US" altLang="zh-CN" sz="2400" b="1"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a:p>
            <a:pPr fontAlgn="base">
              <a:spcBef>
                <a:spcPct val="0"/>
              </a:spcBef>
              <a:spcAft>
                <a:spcPct val="0"/>
              </a:spcAft>
            </a:pPr>
            <a:r>
              <a:rPr lang="en-US" altLang="zh-CN" sz="2400" b="1"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rPr>
              <a:t>   —— </a:t>
            </a:r>
            <a:r>
              <a:rPr lang="zh-CN" altLang="en-US" sz="2400" b="1"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rPr>
              <a:t>梅花网媒体监测你的工作伙伴</a:t>
            </a:r>
            <a:endParaRPr lang="zh-CN" altLang="en-US" sz="2000" b="1"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标注 3"/>
          <p:cNvSpPr/>
          <p:nvPr/>
        </p:nvSpPr>
        <p:spPr>
          <a:xfrm>
            <a:off x="1785918" y="1857364"/>
            <a:ext cx="4082226" cy="466723"/>
          </a:xfrm>
          <a:prstGeom prst="wedgeRoundRectCallout">
            <a:avLst>
              <a:gd name="adj1" fmla="val -52064"/>
              <a:gd name="adj2" fmla="val 31401"/>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Hi Boss, Super Man! Any clue to my job today? </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descr="C:\Users\user\Desktop\9VNQJW@OD55PUPJG%RI82MJ.jpg"/>
          <p:cNvPicPr>
            <a:picLocks noChangeAspect="1" noChangeArrowheads="1"/>
          </p:cNvPicPr>
          <p:nvPr/>
        </p:nvPicPr>
        <p:blipFill>
          <a:blip r:embed="rId1" cstate="print"/>
          <a:srcRect/>
          <a:stretch>
            <a:fillRect/>
          </a:stretch>
        </p:blipFill>
        <p:spPr bwMode="auto">
          <a:xfrm>
            <a:off x="785786" y="1819269"/>
            <a:ext cx="742950" cy="752475"/>
          </a:xfrm>
          <a:prstGeom prst="rect">
            <a:avLst/>
          </a:prstGeom>
          <a:noFill/>
        </p:spPr>
      </p:pic>
      <p:pic>
        <p:nvPicPr>
          <p:cNvPr id="2" name="Picture 2" descr="C:\Users\user\Desktop\1~48)M2~TP4VF($)}]$`A{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00958" y="2571744"/>
            <a:ext cx="792088" cy="778959"/>
          </a:xfrm>
          <a:prstGeom prst="rect">
            <a:avLst/>
          </a:prstGeom>
          <a:noFill/>
        </p:spPr>
      </p:pic>
      <p:sp>
        <p:nvSpPr>
          <p:cNvPr id="5" name="圆角矩形标注 4"/>
          <p:cNvSpPr/>
          <p:nvPr/>
        </p:nvSpPr>
        <p:spPr>
          <a:xfrm>
            <a:off x="2000232" y="2500306"/>
            <a:ext cx="5214974" cy="1288734"/>
          </a:xfrm>
          <a:prstGeom prst="wedgeRoundRectCallout">
            <a:avLst>
              <a:gd name="adj1" fmla="val 53375"/>
              <a:gd name="adj2" fmla="val -20575"/>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Well, check out if there are any creative ads from our customers’ competitors, find out the channels they ran ads, and make a PPT file with all the creative ads. Above all, getting the price of each ad would be appreciated. Any questions, </a:t>
            </a:r>
            <a:r>
              <a:rPr lang="en-US" altLang="zh-CN" sz="1400"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pls</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let me know.</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6"/>
          <p:cNvSpPr txBox="1"/>
          <p:nvPr/>
        </p:nvSpPr>
        <p:spPr>
          <a:xfrm>
            <a:off x="571472" y="714356"/>
            <a:ext cx="8143932" cy="1015663"/>
          </a:xfrm>
          <a:prstGeom prst="rect">
            <a:avLst/>
          </a:prstGeom>
          <a:noFill/>
        </p:spPr>
        <p:txBody>
          <a:bodyPr wrap="square" rtlCol="0">
            <a:spAutoFit/>
          </a:bodyPr>
          <a:lstStyle/>
          <a:p>
            <a:pPr>
              <a:lnSpc>
                <a:spcPts val="2400"/>
              </a:lnSpc>
            </a:pPr>
            <a:r>
              <a:rPr lang="en-US" altLang="en-US" sz="1600" i="1"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Putizi</a:t>
            </a:r>
            <a:r>
              <a:rPr lang="en-US" altLang="en-US"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a freshman, and Super Man, a company veteran of some ad agency. Super Man is here to help </a:t>
            </a:r>
            <a:r>
              <a:rPr lang="en-US" altLang="en-US" sz="1600" i="1"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Putizi</a:t>
            </a:r>
            <a:r>
              <a:rPr lang="en-US" altLang="en-US"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with his new job.</a:t>
            </a:r>
            <a:endParaRPr lang="zh-CN" altLang="en-US"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lnSpc>
                <a:spcPts val="2400"/>
              </a:lnSpc>
            </a:pPr>
            <a:endParaRPr lang="zh-CN" altLang="en-US" sz="1600" i="1"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圆角矩形标注 7"/>
          <p:cNvSpPr/>
          <p:nvPr/>
        </p:nvSpPr>
        <p:spPr>
          <a:xfrm>
            <a:off x="1785918" y="4181475"/>
            <a:ext cx="5378370" cy="642942"/>
          </a:xfrm>
          <a:prstGeom prst="wedgeRoundRectCallout">
            <a:avLst>
              <a:gd name="adj1" fmla="val -52064"/>
              <a:gd name="adj2" fmla="val 31401"/>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Got it, Super Man! I will begin with reading magazines, sorting out and scanning useful information and then, make a PPT.</a:t>
            </a:r>
            <a:endPar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Picture 2" descr="C:\Users\user\Desktop\9VNQJW@OD55PUPJG%RI82MJ.jpg"/>
          <p:cNvPicPr>
            <a:picLocks noChangeAspect="1" noChangeArrowheads="1"/>
          </p:cNvPicPr>
          <p:nvPr/>
        </p:nvPicPr>
        <p:blipFill>
          <a:blip r:embed="rId1" cstate="print"/>
          <a:srcRect/>
          <a:stretch>
            <a:fillRect/>
          </a:stretch>
        </p:blipFill>
        <p:spPr bwMode="auto">
          <a:xfrm>
            <a:off x="785786" y="4143380"/>
            <a:ext cx="742950" cy="752475"/>
          </a:xfrm>
          <a:prstGeom prst="rect">
            <a:avLst/>
          </a:prstGeom>
          <a:noFill/>
        </p:spPr>
      </p:pic>
      <p:pic>
        <p:nvPicPr>
          <p:cNvPr id="10" name="Picture 2" descr="C:\Users\user\Desktop\1~48)M2~TP4VF($)}]$`A{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00958" y="4643446"/>
            <a:ext cx="792088" cy="778959"/>
          </a:xfrm>
          <a:prstGeom prst="rect">
            <a:avLst/>
          </a:prstGeom>
          <a:noFill/>
        </p:spPr>
      </p:pic>
      <p:sp>
        <p:nvSpPr>
          <p:cNvPr id="11" name="圆角矩形标注 10"/>
          <p:cNvSpPr/>
          <p:nvPr/>
        </p:nvSpPr>
        <p:spPr>
          <a:xfrm>
            <a:off x="3347864" y="4993777"/>
            <a:ext cx="3867342" cy="714380"/>
          </a:xfrm>
          <a:prstGeom prst="wedgeRoundRectCallout">
            <a:avLst>
              <a:gd name="adj1" fmla="val 53375"/>
              <a:gd name="adj2" fmla="val -20575"/>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en-US" sz="1400"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Pls</a:t>
            </a:r>
            <a:r>
              <a:rPr lang="en-US"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log on </a:t>
            </a:r>
            <a:r>
              <a:rPr lang="en-US"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hlinkClick r:id="rId3"/>
              </a:rPr>
              <a:t>Information Station</a:t>
            </a:r>
            <a:r>
              <a:rPr lang="en-US"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and you’ll find everything you need.</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714356"/>
            <a:ext cx="8143932" cy="400110"/>
          </a:xfrm>
          <a:prstGeom prst="rect">
            <a:avLst/>
          </a:prstGeom>
          <a:noFill/>
        </p:spPr>
        <p:txBody>
          <a:bodyPr wrap="square" rtlCol="0">
            <a:spAutoFit/>
          </a:bodyPr>
          <a:lstStyle/>
          <a:p>
            <a:pPr>
              <a:lnSpc>
                <a:spcPts val="2400"/>
              </a:lnSpc>
            </a:pPr>
            <a:r>
              <a:rPr lang="en-US" altLang="zh-CN" sz="1600" i="1"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Putizi</a:t>
            </a:r>
            <a:r>
              <a:rPr lang="en-US" altLang="zh-CN"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then logged on the above-mentioned website and started his work.</a:t>
            </a:r>
            <a:endParaRPr lang="en-US" altLang="zh-CN"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圆角矩形 5"/>
          <p:cNvSpPr/>
          <p:nvPr/>
        </p:nvSpPr>
        <p:spPr>
          <a:xfrm>
            <a:off x="642910" y="1714488"/>
            <a:ext cx="3643338" cy="1428760"/>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He targeted Dior via the already-set monitoring item, clicked and went through the ad list for the last month, finding that Dior ran ads via print, outdoor and network media instead of TVs, broadcasting stations and promotion activities</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椭圆 6"/>
          <p:cNvSpPr/>
          <p:nvPr/>
        </p:nvSpPr>
        <p:spPr>
          <a:xfrm>
            <a:off x="357158" y="1428736"/>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solidFill>
                  <a:prstClr val="white"/>
                </a:solidFill>
                <a:latin typeface="Arial" panose="020B0604020202020204" pitchFamily="34" charset="0"/>
                <a:cs typeface="Arial" panose="020B0604020202020204" pitchFamily="34" charset="0"/>
              </a:rPr>
              <a:t>1</a:t>
            </a:r>
            <a:endParaRPr lang="zh-CN" altLang="en-US" i="1" dirty="0">
              <a:solidFill>
                <a:prstClr val="white"/>
              </a:solidFill>
              <a:latin typeface="Arial" panose="020B0604020202020204" pitchFamily="34" charset="0"/>
              <a:cs typeface="Arial" panose="020B0604020202020204" pitchFamily="34" charset="0"/>
            </a:endParaRPr>
          </a:p>
        </p:txBody>
      </p:sp>
      <p:pic>
        <p:nvPicPr>
          <p:cNvPr id="1026" name="Picture 2" descr="C:\Users\sophie\Desktop\NBK{){_UJB$`)}CHQ_UQ%SB.jpg"/>
          <p:cNvPicPr>
            <a:picLocks noChangeAspect="1" noChangeArrowheads="1"/>
          </p:cNvPicPr>
          <p:nvPr/>
        </p:nvPicPr>
        <p:blipFill>
          <a:blip r:embed="rId1" cstate="print"/>
          <a:srcRect/>
          <a:stretch>
            <a:fillRect/>
          </a:stretch>
        </p:blipFill>
        <p:spPr bwMode="auto">
          <a:xfrm>
            <a:off x="4500562" y="1285860"/>
            <a:ext cx="4429124" cy="2386650"/>
          </a:xfrm>
          <a:prstGeom prst="rect">
            <a:avLst/>
          </a:prstGeom>
          <a:noFill/>
        </p:spPr>
      </p:pic>
      <p:sp>
        <p:nvSpPr>
          <p:cNvPr id="9" name="圆角矩形 8"/>
          <p:cNvSpPr/>
          <p:nvPr/>
        </p:nvSpPr>
        <p:spPr>
          <a:xfrm>
            <a:off x="714348" y="3786190"/>
            <a:ext cx="3643338" cy="500066"/>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err="1" smtClean="0">
                <a:solidFill>
                  <a:srgbClr val="002060"/>
                </a:solidFill>
                <a:latin typeface="Arial" panose="020B0604020202020204" pitchFamily="34" charset="0"/>
                <a:ea typeface="微软雅黑" panose="020B0503020204020204" pitchFamily="34" charset="-122"/>
                <a:cs typeface="Arial" panose="020B0604020202020204" pitchFamily="34" charset="0"/>
              </a:rPr>
              <a:t>Pls</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click each ad item for more details</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椭圆 9"/>
          <p:cNvSpPr/>
          <p:nvPr/>
        </p:nvSpPr>
        <p:spPr>
          <a:xfrm>
            <a:off x="428596" y="3500438"/>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solidFill>
                  <a:prstClr val="white"/>
                </a:solidFill>
                <a:latin typeface="Arial" panose="020B0604020202020204" pitchFamily="34" charset="0"/>
                <a:cs typeface="Arial" panose="020B0604020202020204" pitchFamily="34" charset="0"/>
              </a:rPr>
              <a:t>2</a:t>
            </a:r>
            <a:endParaRPr lang="zh-CN" altLang="en-US" i="1" dirty="0">
              <a:solidFill>
                <a:prstClr val="white"/>
              </a:solidFill>
              <a:latin typeface="Arial" panose="020B0604020202020204" pitchFamily="34" charset="0"/>
              <a:cs typeface="Arial" panose="020B0604020202020204" pitchFamily="34" charset="0"/>
            </a:endParaRPr>
          </a:p>
        </p:txBody>
      </p:sp>
      <p:pic>
        <p:nvPicPr>
          <p:cNvPr id="1027" name="Picture 3" descr="C:\Users\sophie\Desktop\N60TR9%${(BL4T4[RVO}SF5.jpg"/>
          <p:cNvPicPr>
            <a:picLocks noChangeAspect="1" noChangeArrowheads="1"/>
          </p:cNvPicPr>
          <p:nvPr/>
        </p:nvPicPr>
        <p:blipFill>
          <a:blip r:embed="rId2" cstate="print">
            <a:clrChange>
              <a:clrFrom>
                <a:srgbClr val="FDFFFA"/>
              </a:clrFrom>
              <a:clrTo>
                <a:srgbClr val="FDFFFA">
                  <a:alpha val="0"/>
                </a:srgbClr>
              </a:clrTo>
            </a:clrChange>
          </a:blip>
          <a:srcRect/>
          <a:stretch>
            <a:fillRect/>
          </a:stretch>
        </p:blipFill>
        <p:spPr bwMode="auto">
          <a:xfrm>
            <a:off x="736088" y="4357694"/>
            <a:ext cx="4481685" cy="1928826"/>
          </a:xfrm>
          <a:prstGeom prst="rect">
            <a:avLst/>
          </a:prstGeom>
          <a:noFill/>
        </p:spPr>
      </p:pic>
      <p:pic>
        <p:nvPicPr>
          <p:cNvPr id="1028" name="Picture 4" descr="C:\Users\sophie\Desktop\{F`Q9Y(_OPO04QZZO6WQB%B.jpg"/>
          <p:cNvPicPr>
            <a:picLocks noChangeAspect="1" noChangeArrowheads="1"/>
          </p:cNvPicPr>
          <p:nvPr/>
        </p:nvPicPr>
        <p:blipFill>
          <a:blip r:embed="rId3" cstate="print">
            <a:clrChange>
              <a:clrFrom>
                <a:srgbClr val="F8F8F8"/>
              </a:clrFrom>
              <a:clrTo>
                <a:srgbClr val="F8F8F8">
                  <a:alpha val="0"/>
                </a:srgbClr>
              </a:clrTo>
            </a:clrChange>
          </a:blip>
          <a:srcRect/>
          <a:stretch>
            <a:fillRect/>
          </a:stretch>
        </p:blipFill>
        <p:spPr bwMode="auto">
          <a:xfrm>
            <a:off x="5308120" y="4286256"/>
            <a:ext cx="3478722" cy="2000264"/>
          </a:xfrm>
          <a:prstGeom prst="rect">
            <a:avLst/>
          </a:prstGeom>
          <a:noFill/>
        </p:spPr>
      </p:pic>
      <p:sp>
        <p:nvSpPr>
          <p:cNvPr id="14" name="矩形 13"/>
          <p:cNvSpPr/>
          <p:nvPr/>
        </p:nvSpPr>
        <p:spPr>
          <a:xfrm>
            <a:off x="4500562" y="1428736"/>
            <a:ext cx="2000264" cy="21431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15" name="椭圆形标注 14"/>
          <p:cNvSpPr/>
          <p:nvPr/>
        </p:nvSpPr>
        <p:spPr>
          <a:xfrm>
            <a:off x="6357950" y="1052736"/>
            <a:ext cx="1670434" cy="413238"/>
          </a:xfrm>
          <a:prstGeom prst="wedgeEllipseCallout">
            <a:avLst>
              <a:gd name="adj1" fmla="val -35804"/>
              <a:gd name="adj2" fmla="val 5538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Full Media~~</a:t>
            </a:r>
            <a:endParaRPr lang="zh-CN" altLang="en-US" sz="12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矩形 15"/>
          <p:cNvSpPr/>
          <p:nvPr/>
        </p:nvSpPr>
        <p:spPr>
          <a:xfrm>
            <a:off x="3428992" y="5214950"/>
            <a:ext cx="1857388" cy="100013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17" name="椭圆形标注 16"/>
          <p:cNvSpPr/>
          <p:nvPr/>
        </p:nvSpPr>
        <p:spPr>
          <a:xfrm>
            <a:off x="4499992" y="4725144"/>
            <a:ext cx="1080120" cy="418368"/>
          </a:xfrm>
          <a:prstGeom prst="wedgeEllipseCallout">
            <a:avLst>
              <a:gd name="adj1" fmla="val -29878"/>
              <a:gd name="adj2" fmla="val 6961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channels trend</a:t>
            </a:r>
            <a:endParaRPr lang="zh-CN" altLang="en-US" sz="11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ophie\Desktop\@6PI46P0MUY7RUH_JGKA4QW.jpg"/>
          <p:cNvPicPr>
            <a:picLocks noChangeAspect="1" noChangeArrowheads="1"/>
          </p:cNvPicPr>
          <p:nvPr/>
        </p:nvPicPr>
        <p:blipFill>
          <a:blip r:embed="rId1" cstate="print"/>
          <a:srcRect/>
          <a:stretch>
            <a:fillRect/>
          </a:stretch>
        </p:blipFill>
        <p:spPr bwMode="auto">
          <a:xfrm>
            <a:off x="3428992" y="3552446"/>
            <a:ext cx="5027588" cy="2591198"/>
          </a:xfrm>
          <a:prstGeom prst="rect">
            <a:avLst/>
          </a:prstGeom>
          <a:noFill/>
        </p:spPr>
      </p:pic>
      <p:sp>
        <p:nvSpPr>
          <p:cNvPr id="2" name="圆角矩形 1"/>
          <p:cNvSpPr/>
          <p:nvPr/>
        </p:nvSpPr>
        <p:spPr>
          <a:xfrm>
            <a:off x="642910" y="928670"/>
            <a:ext cx="7786742" cy="857256"/>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Back to the monitoring page, check the target ad to download its PPT report (source data in the form of Word and Excel as well as JPG model are also available), you’ll find all the prices, running channels and frequency for the ad just on one excel sheet.</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椭圆 2"/>
          <p:cNvSpPr/>
          <p:nvPr/>
        </p:nvSpPr>
        <p:spPr>
          <a:xfrm>
            <a:off x="357158" y="642918"/>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solidFill>
                  <a:prstClr val="white"/>
                </a:solidFill>
                <a:latin typeface="Arial" panose="020B0604020202020204" pitchFamily="34" charset="0"/>
                <a:cs typeface="Arial" panose="020B0604020202020204" pitchFamily="34" charset="0"/>
              </a:rPr>
              <a:t>3</a:t>
            </a:r>
            <a:endParaRPr lang="zh-CN" altLang="en-US" i="1" dirty="0">
              <a:solidFill>
                <a:prstClr val="white"/>
              </a:solidFill>
              <a:latin typeface="Arial" panose="020B0604020202020204" pitchFamily="34" charset="0"/>
              <a:cs typeface="Arial" panose="020B0604020202020204" pitchFamily="34" charset="0"/>
            </a:endParaRPr>
          </a:p>
        </p:txBody>
      </p:sp>
      <p:pic>
        <p:nvPicPr>
          <p:cNvPr id="2050" name="Picture 2" descr="C:\Users\sophie\Desktop\~AI%%E%`BP}(`7~_%NE7KOK.jpg"/>
          <p:cNvPicPr>
            <a:picLocks noChangeAspect="1" noChangeArrowheads="1"/>
          </p:cNvPicPr>
          <p:nvPr/>
        </p:nvPicPr>
        <p:blipFill>
          <a:blip r:embed="rId2" cstate="print"/>
          <a:srcRect/>
          <a:stretch>
            <a:fillRect/>
          </a:stretch>
        </p:blipFill>
        <p:spPr bwMode="auto">
          <a:xfrm>
            <a:off x="714347" y="1928803"/>
            <a:ext cx="4500595" cy="2311564"/>
          </a:xfrm>
          <a:prstGeom prst="rect">
            <a:avLst/>
          </a:prstGeom>
          <a:noFill/>
        </p:spPr>
      </p:pic>
      <p:sp>
        <p:nvSpPr>
          <p:cNvPr id="6" name="椭圆形标注 5"/>
          <p:cNvSpPr/>
          <p:nvPr/>
        </p:nvSpPr>
        <p:spPr>
          <a:xfrm>
            <a:off x="5292080" y="2143116"/>
            <a:ext cx="2024204" cy="781828"/>
          </a:xfrm>
          <a:prstGeom prst="wedgeEllipseCallout">
            <a:avLst>
              <a:gd name="adj1" fmla="val -49137"/>
              <a:gd name="adj2" fmla="val 5094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Download PPT to get the final report</a:t>
            </a:r>
            <a:endPar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椭圆形标注 6"/>
          <p:cNvSpPr/>
          <p:nvPr/>
        </p:nvSpPr>
        <p:spPr>
          <a:xfrm>
            <a:off x="1403648" y="5072074"/>
            <a:ext cx="1953906" cy="661182"/>
          </a:xfrm>
          <a:prstGeom prst="wedgeEllipseCallout">
            <a:avLst>
              <a:gd name="adj1" fmla="val 51603"/>
              <a:gd name="adj2" fmla="val 398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Arial" panose="020B0604020202020204" pitchFamily="34" charset="0"/>
                <a:cs typeface="Arial" panose="020B0604020202020204" pitchFamily="34" charset="0"/>
              </a:rPr>
              <a:t>Analyze source data in different dimensions</a:t>
            </a:r>
            <a:endParaRPr lang="zh-CN" altLang="en-US" sz="1200"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p:cNvSpPr/>
          <p:nvPr/>
        </p:nvSpPr>
        <p:spPr>
          <a:xfrm>
            <a:off x="3500430" y="4214818"/>
            <a:ext cx="4929222" cy="21431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42910" y="1714488"/>
            <a:ext cx="3785074" cy="2218568"/>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Click “My Report” button, turn to the “report terms” page after finding the preset competitors’ monitoring items, select a certain period for monitoring, and you’ll have the entire ad service information in your sight. In addition, you can also learn advertising strategies via brands, advertisers, media and product categories.</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椭圆 4"/>
          <p:cNvSpPr/>
          <p:nvPr/>
        </p:nvSpPr>
        <p:spPr>
          <a:xfrm>
            <a:off x="357158" y="1428736"/>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solidFill>
                  <a:prstClr val="white"/>
                </a:solidFill>
                <a:latin typeface="Arial" panose="020B0604020202020204" pitchFamily="34" charset="0"/>
                <a:cs typeface="Arial" panose="020B0604020202020204" pitchFamily="34" charset="0"/>
              </a:rPr>
              <a:t>4</a:t>
            </a:r>
            <a:endParaRPr lang="zh-CN" altLang="en-US" i="1"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571472" y="620688"/>
            <a:ext cx="8104984" cy="605294"/>
          </a:xfrm>
          <a:prstGeom prst="rect">
            <a:avLst/>
          </a:prstGeom>
          <a:noFill/>
        </p:spPr>
        <p:txBody>
          <a:bodyPr wrap="square" rtlCol="0">
            <a:spAutoFit/>
          </a:bodyPr>
          <a:lstStyle/>
          <a:p>
            <a:pPr>
              <a:lnSpc>
                <a:spcPts val="2000"/>
              </a:lnSpc>
            </a:pPr>
            <a:r>
              <a:rPr lang="en-US" altLang="zh-CN"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The </a:t>
            </a:r>
            <a:r>
              <a:rPr lang="en-US" altLang="zh-CN"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hlinkClick r:id="rId1"/>
              </a:rPr>
              <a:t>“Report Function” </a:t>
            </a:r>
            <a:r>
              <a:rPr lang="en-US" altLang="zh-CN"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button helps conclude an ad service report without downloading source data, and it will generate a PDF report automatically.</a:t>
            </a:r>
            <a:endParaRPr lang="en-US" altLang="zh-CN" sz="16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3074" name="Picture 2" descr="C:\Users\sophie\Desktop\93)BLD25)ZSI7)MD[OU$_H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60233" y="1179563"/>
            <a:ext cx="3983733" cy="2963817"/>
          </a:xfrm>
          <a:prstGeom prst="rect">
            <a:avLst/>
          </a:prstGeom>
          <a:noFill/>
        </p:spPr>
      </p:pic>
      <p:pic>
        <p:nvPicPr>
          <p:cNvPr id="3076" name="Picture 4" descr="C:\Users\sophie\Desktop\~UGID(T11$2BFO)6KWD9EO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00760" y="4214818"/>
            <a:ext cx="2561915" cy="1827038"/>
          </a:xfrm>
          <a:prstGeom prst="rect">
            <a:avLst/>
          </a:prstGeom>
          <a:noFill/>
        </p:spPr>
      </p:pic>
      <p:pic>
        <p:nvPicPr>
          <p:cNvPr id="3077" name="Picture 5" descr="C:\Users\sophie\Desktop\KWZ32_}0~8{YU8~E0`02KLK.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71802" y="4214818"/>
            <a:ext cx="2783887" cy="1857388"/>
          </a:xfrm>
          <a:prstGeom prst="rect">
            <a:avLst/>
          </a:prstGeom>
          <a:noFill/>
        </p:spPr>
      </p:pic>
      <p:sp>
        <p:nvSpPr>
          <p:cNvPr id="16" name="矩形 15"/>
          <p:cNvSpPr/>
          <p:nvPr/>
        </p:nvSpPr>
        <p:spPr>
          <a:xfrm>
            <a:off x="4643438" y="1643050"/>
            <a:ext cx="714380" cy="150019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17" name="椭圆形标注 16"/>
          <p:cNvSpPr/>
          <p:nvPr/>
        </p:nvSpPr>
        <p:spPr>
          <a:xfrm>
            <a:off x="4218800" y="3356992"/>
            <a:ext cx="1937376" cy="862956"/>
          </a:xfrm>
          <a:prstGeom prst="wedgeEllipseCallout">
            <a:avLst>
              <a:gd name="adj1" fmla="val -13263"/>
              <a:gd name="adj2" fmla="val -6851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Advertising strategies jump into your eyes with a clear list</a:t>
            </a:r>
            <a:endPar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3078" name="Picture 6" descr="C:\Users\sophie\Desktop\{8F6[}W)`34PC6`L[CCCO6Q.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4348" y="4214818"/>
            <a:ext cx="2071702" cy="18304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42910" y="1526184"/>
            <a:ext cx="3857082" cy="1686791"/>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Select the “Brand Analysis” button and check targeted brands, information concerning advertising frequency, on which kind of media ads are put as well as ads prices within a certain period of time will be shown automatically.</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椭圆 4"/>
          <p:cNvSpPr/>
          <p:nvPr/>
        </p:nvSpPr>
        <p:spPr>
          <a:xfrm>
            <a:off x="357158" y="1240433"/>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solidFill>
                  <a:prstClr val="white"/>
                </a:solidFill>
                <a:latin typeface="Arial" panose="020B0604020202020204" pitchFamily="34" charset="0"/>
                <a:cs typeface="Arial" panose="020B0604020202020204" pitchFamily="34" charset="0"/>
              </a:rPr>
              <a:t>5</a:t>
            </a:r>
            <a:endParaRPr lang="zh-CN" altLang="en-US" i="1" dirty="0">
              <a:solidFill>
                <a:prstClr val="white"/>
              </a:solidFill>
              <a:latin typeface="Arial" panose="020B0604020202020204" pitchFamily="34" charset="0"/>
              <a:cs typeface="Arial" panose="020B0604020202020204" pitchFamily="34" charset="0"/>
            </a:endParaRPr>
          </a:p>
        </p:txBody>
      </p:sp>
      <p:pic>
        <p:nvPicPr>
          <p:cNvPr id="6" name="Picture 3" descr="C:\Users\sophie\Desktop\]%KW`I[~CSM9$PE7C@OE]Y5.jpg"/>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4575121" y="1071546"/>
            <a:ext cx="4497473" cy="2357454"/>
          </a:xfrm>
          <a:prstGeom prst="rect">
            <a:avLst/>
          </a:prstGeom>
          <a:noFill/>
        </p:spPr>
      </p:pic>
      <p:pic>
        <p:nvPicPr>
          <p:cNvPr id="4098" name="Picture 2" descr="C:\Users\sophie\Desktop\A)DAM(E1W66HD@5$VNEWEDV.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72198" y="4071942"/>
            <a:ext cx="2500330" cy="1786520"/>
          </a:xfrm>
          <a:prstGeom prst="rect">
            <a:avLst/>
          </a:prstGeom>
          <a:noFill/>
        </p:spPr>
      </p:pic>
      <p:sp>
        <p:nvSpPr>
          <p:cNvPr id="9" name="矩形 8"/>
          <p:cNvSpPr/>
          <p:nvPr/>
        </p:nvSpPr>
        <p:spPr>
          <a:xfrm>
            <a:off x="5357818" y="1000108"/>
            <a:ext cx="2500330" cy="64294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10" name="椭圆形标注 9"/>
          <p:cNvSpPr/>
          <p:nvPr/>
        </p:nvSpPr>
        <p:spPr>
          <a:xfrm>
            <a:off x="6000760" y="332656"/>
            <a:ext cx="2315656" cy="596014"/>
          </a:xfrm>
          <a:prstGeom prst="wedgeEllipseCallout">
            <a:avLst>
              <a:gd name="adj1" fmla="val -25097"/>
              <a:gd name="adj2" fmla="val 6523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Product &amp; Marketing Research</a:t>
            </a:r>
            <a:endPar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4100" name="Picture 4" descr="C:\Users\sophie\Desktop\0%JIJIQT]3B{()WF_4HJ(%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347" y="3453588"/>
            <a:ext cx="1839669" cy="2610089"/>
          </a:xfrm>
          <a:prstGeom prst="rect">
            <a:avLst/>
          </a:prstGeom>
          <a:noFill/>
          <a:ln>
            <a:noFill/>
          </a:ln>
        </p:spPr>
      </p:pic>
      <p:pic>
        <p:nvPicPr>
          <p:cNvPr id="4101" name="Picture 5" descr="C:\Users\sophie\Desktop\WR43D@G7US{LQJ)WUS890AQ.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43174" y="3453904"/>
            <a:ext cx="1857388" cy="2618302"/>
          </a:xfrm>
          <a:prstGeom prst="rect">
            <a:avLst/>
          </a:prstGeom>
          <a:noFill/>
          <a:ln>
            <a:noFill/>
          </a:ln>
        </p:spPr>
      </p:pic>
      <p:sp>
        <p:nvSpPr>
          <p:cNvPr id="13" name="矩形 12"/>
          <p:cNvSpPr/>
          <p:nvPr/>
        </p:nvSpPr>
        <p:spPr>
          <a:xfrm>
            <a:off x="785786" y="3429000"/>
            <a:ext cx="3929090" cy="264320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14" name="椭圆形标注 13"/>
          <p:cNvSpPr/>
          <p:nvPr/>
        </p:nvSpPr>
        <p:spPr>
          <a:xfrm>
            <a:off x="3857620" y="5357826"/>
            <a:ext cx="2010524" cy="735470"/>
          </a:xfrm>
          <a:prstGeom prst="wedgeEllipseCallout">
            <a:avLst>
              <a:gd name="adj1" fmla="val -50032"/>
              <a:gd name="adj2" fmla="val -4216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Generate a final PDF report automatically</a:t>
            </a:r>
            <a:endParaRPr lang="en-US" altLang="zh-CN" sz="1200"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8860" y="823442"/>
            <a:ext cx="6143668" cy="759182"/>
          </a:xfrm>
          <a:prstGeom prst="rect">
            <a:avLst/>
          </a:prstGeom>
          <a:noFill/>
        </p:spPr>
        <p:txBody>
          <a:bodyPr wrap="square" rtlCol="0">
            <a:spAutoFit/>
          </a:bodyPr>
          <a:lstStyle/>
          <a:p>
            <a:pPr>
              <a:lnSpc>
                <a:spcPts val="2600"/>
              </a:lnSpc>
            </a:pPr>
            <a:r>
              <a:rPr lang="en-US" altLang="zh-CN" sz="28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Daily E-mail Alerts Make You More Resourceful</a:t>
            </a:r>
            <a:endParaRPr lang="en-US" altLang="zh-CN" sz="28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5122" name="Picture 2" descr="C:\Users\sophie\Desktop\2010222174516.jpg"/>
          <p:cNvPicPr>
            <a:picLocks noChangeAspect="1" noChangeArrowheads="1"/>
          </p:cNvPicPr>
          <p:nvPr/>
        </p:nvPicPr>
        <p:blipFill>
          <a:blip r:embed="rId1" cstate="print"/>
          <a:srcRect/>
          <a:stretch>
            <a:fillRect/>
          </a:stretch>
        </p:blipFill>
        <p:spPr bwMode="auto">
          <a:xfrm>
            <a:off x="714348" y="500042"/>
            <a:ext cx="1571636" cy="1416939"/>
          </a:xfrm>
          <a:prstGeom prst="rect">
            <a:avLst/>
          </a:prstGeom>
          <a:noFill/>
        </p:spPr>
      </p:pic>
      <p:pic>
        <p:nvPicPr>
          <p:cNvPr id="5123" name="Picture 3" descr="C:\Users\sophie\Desktop\CSP{(9F_6MRFRCFM8VSPKUP.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83001" y="2285992"/>
            <a:ext cx="4032448" cy="3024336"/>
          </a:xfrm>
          <a:prstGeom prst="rect">
            <a:avLst/>
          </a:prstGeom>
          <a:noFill/>
        </p:spPr>
      </p:pic>
      <p:sp>
        <p:nvSpPr>
          <p:cNvPr id="7" name="矩形 6"/>
          <p:cNvSpPr/>
          <p:nvPr/>
        </p:nvSpPr>
        <p:spPr>
          <a:xfrm>
            <a:off x="554439" y="2714620"/>
            <a:ext cx="3889002" cy="258658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8" name="椭圆形标注 7"/>
          <p:cNvSpPr/>
          <p:nvPr/>
        </p:nvSpPr>
        <p:spPr>
          <a:xfrm rot="20861433">
            <a:off x="3032994" y="4381189"/>
            <a:ext cx="1565846" cy="592596"/>
          </a:xfrm>
          <a:prstGeom prst="wedgeEllipseCallout">
            <a:avLst>
              <a:gd name="adj1" fmla="val -44254"/>
              <a:gd name="adj2" fmla="val -477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Daily mail reservation</a:t>
            </a:r>
            <a:endParaRPr lang="en-US" altLang="zh-CN" sz="12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Picture 3" descr="E:\work\MIU\MIU资料\邮件.png">
            <a:hlinkClick r:id="rId3" action="ppaction://hlinkfile"/>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32041" y="2276873"/>
            <a:ext cx="3816424" cy="3219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Box 11"/>
          <p:cNvSpPr>
            <a:spLocks noChangeArrowheads="1"/>
          </p:cNvSpPr>
          <p:nvPr/>
        </p:nvSpPr>
        <p:spPr bwMode="auto">
          <a:xfrm>
            <a:off x="558784" y="3549653"/>
            <a:ext cx="1655762" cy="307777"/>
          </a:xfrm>
          <a:prstGeom prst="rect">
            <a:avLst/>
          </a:prstGeom>
          <a:noFill/>
          <a:ln w="9525">
            <a:noFill/>
            <a:miter lim="800000"/>
          </a:ln>
        </p:spPr>
        <p:txBody>
          <a:bodyPr>
            <a:spAutoFit/>
          </a:bodyPr>
          <a:lstStyle/>
          <a:p>
            <a:pPr algn="ctr"/>
            <a:r>
              <a:rPr lang="en-US" altLang="zh-CN" sz="1400" b="1" dirty="0" smtClean="0">
                <a:solidFill>
                  <a:srgbClr val="007DD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@Shanghai</a:t>
            </a:r>
            <a:endParaRPr lang="zh-CN" altLang="en-US" dirty="0">
              <a:solidFill>
                <a:prstClr val="black"/>
              </a:solidFill>
              <a:latin typeface="Arial" panose="020B0604020202020204" pitchFamily="34" charset="0"/>
              <a:cs typeface="Arial" panose="020B0604020202020204" pitchFamily="34" charset="0"/>
            </a:endParaRPr>
          </a:p>
        </p:txBody>
      </p:sp>
      <p:sp>
        <p:nvSpPr>
          <p:cNvPr id="40965" name="TextBox 13"/>
          <p:cNvSpPr>
            <a:spLocks noChangeArrowheads="1"/>
          </p:cNvSpPr>
          <p:nvPr/>
        </p:nvSpPr>
        <p:spPr bwMode="auto">
          <a:xfrm>
            <a:off x="3130552" y="3549653"/>
            <a:ext cx="1655762" cy="307777"/>
          </a:xfrm>
          <a:prstGeom prst="rect">
            <a:avLst/>
          </a:prstGeom>
          <a:noFill/>
          <a:ln w="9525">
            <a:noFill/>
            <a:miter lim="800000"/>
          </a:ln>
        </p:spPr>
        <p:txBody>
          <a:bodyPr>
            <a:spAutoFit/>
          </a:bodyPr>
          <a:lstStyle/>
          <a:p>
            <a:pPr algn="ctr"/>
            <a:r>
              <a:rPr lang="en-US" altLang="zh-CN" sz="1400" b="1" dirty="0" smtClean="0">
                <a:solidFill>
                  <a:srgbClr val="007DD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@Beijing</a:t>
            </a:r>
            <a:endParaRPr lang="zh-CN" altLang="en-US" dirty="0">
              <a:solidFill>
                <a:prstClr val="black"/>
              </a:solidFill>
              <a:latin typeface="Arial" panose="020B0604020202020204" pitchFamily="34" charset="0"/>
              <a:cs typeface="Arial" panose="020B0604020202020204" pitchFamily="34" charset="0"/>
            </a:endParaRPr>
          </a:p>
        </p:txBody>
      </p:sp>
      <p:sp>
        <p:nvSpPr>
          <p:cNvPr id="40966" name="TextBox 14"/>
          <p:cNvSpPr>
            <a:spLocks noChangeArrowheads="1"/>
          </p:cNvSpPr>
          <p:nvPr/>
        </p:nvSpPr>
        <p:spPr bwMode="auto">
          <a:xfrm>
            <a:off x="5067300" y="3549653"/>
            <a:ext cx="1657350" cy="307777"/>
          </a:xfrm>
          <a:prstGeom prst="rect">
            <a:avLst/>
          </a:prstGeom>
          <a:noFill/>
          <a:ln w="9525">
            <a:noFill/>
            <a:miter lim="800000"/>
          </a:ln>
        </p:spPr>
        <p:txBody>
          <a:bodyPr>
            <a:spAutoFit/>
          </a:bodyPr>
          <a:lstStyle/>
          <a:p>
            <a:pPr algn="ctr"/>
            <a:r>
              <a:rPr lang="en-US" altLang="zh-CN" sz="1400" b="1" dirty="0" smtClean="0">
                <a:solidFill>
                  <a:srgbClr val="007DD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@Shenzhen</a:t>
            </a:r>
            <a:endParaRPr lang="zh-CN" altLang="en-US" dirty="0">
              <a:solidFill>
                <a:prstClr val="black"/>
              </a:solidFill>
              <a:latin typeface="Arial" panose="020B0604020202020204" pitchFamily="34" charset="0"/>
              <a:cs typeface="Arial" panose="020B0604020202020204" pitchFamily="34" charset="0"/>
            </a:endParaRPr>
          </a:p>
        </p:txBody>
      </p:sp>
      <p:sp>
        <p:nvSpPr>
          <p:cNvPr id="40967" name="TextBox 15"/>
          <p:cNvSpPr>
            <a:spLocks noChangeArrowheads="1"/>
          </p:cNvSpPr>
          <p:nvPr/>
        </p:nvSpPr>
        <p:spPr bwMode="auto">
          <a:xfrm>
            <a:off x="7092950" y="3549653"/>
            <a:ext cx="1655763" cy="307777"/>
          </a:xfrm>
          <a:prstGeom prst="rect">
            <a:avLst/>
          </a:prstGeom>
          <a:noFill/>
          <a:ln w="9525">
            <a:noFill/>
            <a:miter lim="800000"/>
          </a:ln>
        </p:spPr>
        <p:txBody>
          <a:bodyPr>
            <a:spAutoFit/>
          </a:bodyPr>
          <a:lstStyle/>
          <a:p>
            <a:pPr algn="ctr"/>
            <a:r>
              <a:rPr lang="en-US" altLang="zh-CN" sz="1400" b="1" dirty="0" smtClean="0">
                <a:solidFill>
                  <a:srgbClr val="007DD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@Hangzhou</a:t>
            </a:r>
            <a:endParaRPr lang="zh-CN" altLang="en-US" dirty="0">
              <a:solidFill>
                <a:prstClr val="black"/>
              </a:solidFill>
              <a:latin typeface="Arial" panose="020B0604020202020204" pitchFamily="34" charset="0"/>
              <a:cs typeface="Arial" panose="020B0604020202020204" pitchFamily="34" charset="0"/>
            </a:endParaRPr>
          </a:p>
        </p:txBody>
      </p:sp>
      <p:pic>
        <p:nvPicPr>
          <p:cNvPr id="40968" name="Picture 6"/>
          <p:cNvPicPr>
            <a:picLocks noChangeAspect="1" noChangeArrowheads="1"/>
          </p:cNvPicPr>
          <p:nvPr/>
        </p:nvPicPr>
        <p:blipFill>
          <a:blip r:embed="rId1" cstate="print"/>
          <a:srcRect/>
          <a:stretch>
            <a:fillRect/>
          </a:stretch>
        </p:blipFill>
        <p:spPr bwMode="auto">
          <a:xfrm>
            <a:off x="347648" y="2254253"/>
            <a:ext cx="2152650" cy="1079500"/>
          </a:xfrm>
          <a:prstGeom prst="rect">
            <a:avLst/>
          </a:prstGeom>
          <a:noFill/>
          <a:ln w="9525">
            <a:noFill/>
            <a:miter lim="800000"/>
            <a:headEnd/>
            <a:tailEnd/>
          </a:ln>
        </p:spPr>
      </p:pic>
      <p:sp>
        <p:nvSpPr>
          <p:cNvPr id="40969" name="Rectangle 7"/>
          <p:cNvSpPr>
            <a:spLocks noChangeArrowheads="1"/>
          </p:cNvSpPr>
          <p:nvPr/>
        </p:nvSpPr>
        <p:spPr bwMode="auto">
          <a:xfrm>
            <a:off x="395288" y="4937669"/>
            <a:ext cx="8065144" cy="698717"/>
          </a:xfrm>
          <a:prstGeom prst="rect">
            <a:avLst/>
          </a:prstGeom>
          <a:noFill/>
          <a:ln w="9525">
            <a:noFill/>
            <a:miter lim="800000"/>
          </a:ln>
        </p:spPr>
        <p:txBody>
          <a:bodyPr wrap="square" anchor="ctr">
            <a:spAutoFit/>
          </a:bodyPr>
          <a:lstStyle/>
          <a:p>
            <a:pPr>
              <a:lnSpc>
                <a:spcPct val="150000"/>
              </a:lnSpc>
            </a:pPr>
            <a:r>
              <a:rPr lang="en-US" sz="1400" b="1" i="1" dirty="0" smtClean="0">
                <a:solidFill>
                  <a:srgbClr val="002060"/>
                </a:solidFill>
                <a:latin typeface="Arial" panose="020B0604020202020204" pitchFamily="34" charset="0"/>
                <a:cs typeface="Arial" panose="020B0604020202020204" pitchFamily="34" charset="0"/>
              </a:rPr>
              <a:t>Click here for free online trial</a:t>
            </a:r>
            <a:endParaRPr lang="zh-CN" altLang="en-US" b="1" i="1" dirty="0">
              <a:solidFill>
                <a:srgbClr val="00206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nSpc>
                <a:spcPct val="150000"/>
              </a:lnSpc>
            </a:pPr>
            <a:r>
              <a:rPr lang="zh-CN" altLang="en-US" sz="1400" b="1" i="1" dirty="0" smtClean="0">
                <a:solidFill>
                  <a:srgbClr val="00206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Visit our sina micro-blog for the latest info at: </a:t>
            </a:r>
            <a:r>
              <a:rPr lang="en-US" altLang="zh-CN" sz="14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hlinkClick r:id="rId2"/>
              </a:rPr>
              <a:t>http://t.sina.com.cn/meihua2002</a:t>
            </a:r>
            <a:r>
              <a:rPr lang="en-US" altLang="zh-CN" sz="1400" i="1" dirty="0" smtClean="0">
                <a:solidFill>
                  <a:srgbClr val="00206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endParaRPr lang="zh-CN" altLang="en-US" sz="1400" dirty="0">
              <a:solidFill>
                <a:prstClr val="black"/>
              </a:solidFill>
              <a:latin typeface="Arial" panose="020B0604020202020204" pitchFamily="34" charset="0"/>
              <a:cs typeface="Arial" panose="020B0604020202020204" pitchFamily="34" charset="0"/>
            </a:endParaRPr>
          </a:p>
        </p:txBody>
      </p:sp>
      <p:pic>
        <p:nvPicPr>
          <p:cNvPr id="40970" name="Picture 9"/>
          <p:cNvPicPr>
            <a:picLocks noChangeAspect="1" noChangeArrowheads="1"/>
          </p:cNvPicPr>
          <p:nvPr/>
        </p:nvPicPr>
        <p:blipFill>
          <a:blip r:embed="rId3" cstate="print"/>
          <a:srcRect/>
          <a:stretch>
            <a:fillRect/>
          </a:stretch>
        </p:blipFill>
        <p:spPr bwMode="auto">
          <a:xfrm>
            <a:off x="4572000" y="2109790"/>
            <a:ext cx="1974850" cy="1223963"/>
          </a:xfrm>
          <a:prstGeom prst="rect">
            <a:avLst/>
          </a:prstGeom>
          <a:noFill/>
          <a:ln w="9525">
            <a:noFill/>
            <a:miter lim="800000"/>
            <a:headEnd/>
            <a:tailEnd/>
          </a:ln>
        </p:spPr>
      </p:pic>
      <p:pic>
        <p:nvPicPr>
          <p:cNvPr id="40971" name="Picture 5"/>
          <p:cNvPicPr>
            <a:picLocks noChangeAspect="1" noChangeArrowheads="1"/>
          </p:cNvPicPr>
          <p:nvPr/>
        </p:nvPicPr>
        <p:blipFill>
          <a:blip r:embed="rId4" cstate="print"/>
          <a:srcRect/>
          <a:stretch>
            <a:fillRect/>
          </a:stretch>
        </p:blipFill>
        <p:spPr bwMode="auto">
          <a:xfrm>
            <a:off x="7072330" y="2298703"/>
            <a:ext cx="1509712" cy="1035050"/>
          </a:xfrm>
          <a:prstGeom prst="rect">
            <a:avLst/>
          </a:prstGeom>
          <a:noFill/>
          <a:ln w="9525">
            <a:noFill/>
            <a:miter lim="800000"/>
            <a:headEnd/>
            <a:tailEnd/>
          </a:ln>
        </p:spPr>
      </p:pic>
      <p:pic>
        <p:nvPicPr>
          <p:cNvPr id="40963" name="Picture 3"/>
          <p:cNvPicPr>
            <a:picLocks noChangeAspect="1" noChangeArrowheads="1"/>
          </p:cNvPicPr>
          <p:nvPr/>
        </p:nvPicPr>
        <p:blipFill>
          <a:blip r:embed="rId5" cstate="print">
            <a:clrChange>
              <a:clrFrom>
                <a:srgbClr val="C8C8C8"/>
              </a:clrFrom>
              <a:clrTo>
                <a:srgbClr val="C8C8C8">
                  <a:alpha val="0"/>
                </a:srgbClr>
              </a:clrTo>
            </a:clrChange>
          </a:blip>
          <a:srcRect/>
          <a:stretch>
            <a:fillRect/>
          </a:stretch>
        </p:blipFill>
        <p:spPr bwMode="auto">
          <a:xfrm>
            <a:off x="3033715" y="1965328"/>
            <a:ext cx="1824037" cy="1368425"/>
          </a:xfrm>
          <a:prstGeom prst="rect">
            <a:avLst/>
          </a:prstGeom>
          <a:noFill/>
          <a:ln w="9525">
            <a:noFill/>
            <a:miter lim="800000"/>
            <a:headEnd/>
            <a:tailEnd/>
          </a:ln>
        </p:spPr>
      </p:pic>
      <p:pic>
        <p:nvPicPr>
          <p:cNvPr id="6146" name="Picture 2" descr="C:\Users\sophie\Desktop\2786001_161705430000_2.jpg">
            <a:hlinkClick r:id="rId6"/>
          </p:cNvPr>
          <p:cNvPicPr>
            <a:picLocks noChangeAspect="1" noChangeArrowheads="1"/>
          </p:cNvPicPr>
          <p:nvPr/>
        </p:nvPicPr>
        <p:blipFill>
          <a:blip r:embed="rId7" cstate="print">
            <a:clrChange>
              <a:clrFrom>
                <a:srgbClr val="ECECEC"/>
              </a:clrFrom>
              <a:clrTo>
                <a:srgbClr val="ECECEC">
                  <a:alpha val="0"/>
                </a:srgbClr>
              </a:clrTo>
            </a:clrChange>
          </a:blip>
          <a:srcRect/>
          <a:stretch>
            <a:fillRect/>
          </a:stretch>
        </p:blipFill>
        <p:spPr bwMode="auto">
          <a:xfrm>
            <a:off x="2555776" y="4286256"/>
            <a:ext cx="2265355" cy="169901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标注 3"/>
          <p:cNvSpPr/>
          <p:nvPr/>
        </p:nvSpPr>
        <p:spPr>
          <a:xfrm>
            <a:off x="1785918" y="1857364"/>
            <a:ext cx="3429024" cy="466723"/>
          </a:xfrm>
          <a:prstGeom prst="wedgeRoundRectCallout">
            <a:avLst>
              <a:gd name="adj1" fmla="val -52064"/>
              <a:gd name="adj2" fmla="val 31401"/>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老大，今天我的工作安排是什么呀？？</a:t>
            </a:r>
            <a:endPar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1026" name="Picture 2" descr="C:\Users\user\Desktop\9VNQJW@OD55PUPJG%RI82MJ.jpg"/>
          <p:cNvPicPr>
            <a:picLocks noChangeAspect="1" noChangeArrowheads="1"/>
          </p:cNvPicPr>
          <p:nvPr/>
        </p:nvPicPr>
        <p:blipFill>
          <a:blip r:embed="rId1" cstate="print"/>
          <a:srcRect/>
          <a:stretch>
            <a:fillRect/>
          </a:stretch>
        </p:blipFill>
        <p:spPr bwMode="auto">
          <a:xfrm>
            <a:off x="785786" y="1819269"/>
            <a:ext cx="742950" cy="752475"/>
          </a:xfrm>
          <a:prstGeom prst="rect">
            <a:avLst/>
          </a:prstGeom>
          <a:noFill/>
        </p:spPr>
      </p:pic>
      <p:pic>
        <p:nvPicPr>
          <p:cNvPr id="2" name="Picture 2" descr="C:\Users\user\Desktop\1~48)M2~TP4VF($)}]$`A{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00958" y="2571744"/>
            <a:ext cx="792088" cy="778959"/>
          </a:xfrm>
          <a:prstGeom prst="rect">
            <a:avLst/>
          </a:prstGeom>
          <a:noFill/>
        </p:spPr>
      </p:pic>
      <p:sp>
        <p:nvSpPr>
          <p:cNvPr id="5" name="圆角矩形标注 4"/>
          <p:cNvSpPr/>
          <p:nvPr/>
        </p:nvSpPr>
        <p:spPr>
          <a:xfrm>
            <a:off x="2000232" y="2500306"/>
            <a:ext cx="5214974" cy="1500198"/>
          </a:xfrm>
          <a:prstGeom prst="wedgeRoundRectCallout">
            <a:avLst>
              <a:gd name="adj1" fmla="val 53375"/>
              <a:gd name="adj2" fmla="val -20575"/>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我看看啊 </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lnSpc>
                <a:spcPts val="2000"/>
              </a:lnSpc>
            </a:pP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额，今天啊首先要查阅下近期我们服务的品牌竞品有没有新的广告创意投放，如果有投放，要告诉我他们都投放在哪些渠道了，创意最好能整理个</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PPT</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给我。喔，还有最重要的，最好能拿到他们投放广告的刊例价。。。有不明白的问我啊</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sym typeface="Wingdings" panose="05000000000000000000" pitchFamily="2" charset="2"/>
              </a:rPr>
              <a:t></a:t>
            </a:r>
            <a:endPar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TextBox 6"/>
          <p:cNvSpPr txBox="1"/>
          <p:nvPr/>
        </p:nvSpPr>
        <p:spPr>
          <a:xfrm>
            <a:off x="571472" y="714356"/>
            <a:ext cx="8143932" cy="1015663"/>
          </a:xfrm>
          <a:prstGeom prst="rect">
            <a:avLst/>
          </a:prstGeom>
          <a:noFill/>
        </p:spPr>
        <p:txBody>
          <a:bodyPr wrap="square" rtlCol="0">
            <a:spAutoFit/>
          </a:bodyPr>
          <a:lstStyle/>
          <a:p>
            <a:pPr>
              <a:lnSpc>
                <a:spcPts val="2400"/>
              </a:lnSpc>
            </a:pPr>
            <a:r>
              <a:rPr lang="zh-CN" altLang="en-US"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菩提子和大超人都是某广告公司员工，菩提子是刚入职不久的小</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AE</a:t>
            </a:r>
            <a:r>
              <a:rPr lang="zh-CN" altLang="en-US"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，而大超人则已是公司元老，并将负责指导菩提子的工作。。。。。</a:t>
            </a:r>
            <a:endParaRPr lang="zh-CN" altLang="en-US"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lnSpc>
                <a:spcPts val="2400"/>
              </a:lnSpc>
            </a:pPr>
            <a:endParaRPr lang="zh-CN" altLang="en-US" sz="16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圆角矩形标注 7"/>
          <p:cNvSpPr/>
          <p:nvPr/>
        </p:nvSpPr>
        <p:spPr>
          <a:xfrm>
            <a:off x="1785918" y="4181475"/>
            <a:ext cx="4357718" cy="642942"/>
          </a:xfrm>
          <a:prstGeom prst="wedgeRoundRectCallout">
            <a:avLst>
              <a:gd name="adj1" fmla="val -52064"/>
              <a:gd name="adj2" fmla="val 31401"/>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额！！老大，那我今天要先看杂志，再整理扫描，再做</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PPT</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喔</a:t>
            </a:r>
            <a:endParaRPr lang="zh-CN" altLang="en-US" sz="14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Picture 2" descr="C:\Users\user\Desktop\9VNQJW@OD55PUPJG%RI82MJ.jpg"/>
          <p:cNvPicPr>
            <a:picLocks noChangeAspect="1" noChangeArrowheads="1"/>
          </p:cNvPicPr>
          <p:nvPr/>
        </p:nvPicPr>
        <p:blipFill>
          <a:blip r:embed="rId1" cstate="print"/>
          <a:srcRect/>
          <a:stretch>
            <a:fillRect/>
          </a:stretch>
        </p:blipFill>
        <p:spPr bwMode="auto">
          <a:xfrm>
            <a:off x="785786" y="4143380"/>
            <a:ext cx="742950" cy="752475"/>
          </a:xfrm>
          <a:prstGeom prst="rect">
            <a:avLst/>
          </a:prstGeom>
          <a:noFill/>
        </p:spPr>
      </p:pic>
      <p:pic>
        <p:nvPicPr>
          <p:cNvPr id="10" name="Picture 2" descr="C:\Users\user\Desktop\1~48)M2~TP4VF($)}]$`A{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00958" y="4643446"/>
            <a:ext cx="792088" cy="778959"/>
          </a:xfrm>
          <a:prstGeom prst="rect">
            <a:avLst/>
          </a:prstGeom>
          <a:noFill/>
        </p:spPr>
      </p:pic>
      <p:sp>
        <p:nvSpPr>
          <p:cNvPr id="11" name="圆角矩形标注 10"/>
          <p:cNvSpPr/>
          <p:nvPr/>
        </p:nvSpPr>
        <p:spPr>
          <a:xfrm>
            <a:off x="2714612" y="4993777"/>
            <a:ext cx="4500594" cy="714380"/>
          </a:xfrm>
          <a:prstGeom prst="wedgeRoundRectCallout">
            <a:avLst>
              <a:gd name="adj1" fmla="val 53375"/>
              <a:gd name="adj2" fmla="val -20575"/>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lnSpc>
                <a:spcPts val="2000"/>
              </a:lnSpc>
            </a:pP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亲，请登录</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hlinkClick r:id="rId3"/>
              </a:rPr>
              <a:t>梅花网情报站</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，那里会给帮你解决一切</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 </a:t>
            </a:r>
            <a:endPar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714356"/>
            <a:ext cx="8143932" cy="677621"/>
          </a:xfrm>
          <a:prstGeom prst="rect">
            <a:avLst/>
          </a:prstGeom>
          <a:noFill/>
        </p:spPr>
        <p:txBody>
          <a:bodyPr wrap="square" rtlCol="0">
            <a:spAutoFit/>
          </a:bodyPr>
          <a:lstStyle/>
          <a:p>
            <a:pPr>
              <a:lnSpc>
                <a:spcPts val="2400"/>
              </a:lnSpc>
            </a:pPr>
            <a:r>
              <a:rPr lang="zh-CN" altLang="en-US"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菩提子按大超人的提示，尝试登录梅花网开启一天的工作。。</a:t>
            </a:r>
            <a:endParaRPr lang="zh-CN" altLang="en-US"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lnSpc>
                <a:spcPts val="2400"/>
              </a:lnSpc>
            </a:pPr>
            <a:endParaRPr lang="zh-CN" altLang="en-US" sz="1200" dirty="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圆角矩形 5"/>
          <p:cNvSpPr/>
          <p:nvPr/>
        </p:nvSpPr>
        <p:spPr>
          <a:xfrm>
            <a:off x="642910" y="1714488"/>
            <a:ext cx="3643338" cy="1428760"/>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菩提子登录到</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hlinkClick r:id="rId1"/>
              </a:rPr>
              <a:t>情报站</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页面后，打开之前设置好的监测项，找到</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Dior</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，并点击查阅近期一个月内广告列表。结果显示近期一个月</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Dior</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服装在电视、电台和促销都未投放过广告，大部分广告都投放在了平面、户外和网络。</a:t>
            </a:r>
            <a:endPar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a:p>
            <a:endParaRPr lang="zh-CN" altLang="en-US" dirty="0"/>
          </a:p>
        </p:txBody>
      </p:sp>
      <p:sp>
        <p:nvSpPr>
          <p:cNvPr id="7" name="椭圆 6"/>
          <p:cNvSpPr/>
          <p:nvPr/>
        </p:nvSpPr>
        <p:spPr>
          <a:xfrm>
            <a:off x="357158" y="1428736"/>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latin typeface="Arial" panose="020B0604020202020204" pitchFamily="34" charset="0"/>
                <a:cs typeface="Arial" panose="020B0604020202020204" pitchFamily="34" charset="0"/>
              </a:rPr>
              <a:t>1</a:t>
            </a:r>
            <a:endParaRPr lang="zh-CN" altLang="en-US" i="1" dirty="0">
              <a:latin typeface="Arial" panose="020B0604020202020204" pitchFamily="34" charset="0"/>
              <a:cs typeface="Arial" panose="020B0604020202020204" pitchFamily="34" charset="0"/>
            </a:endParaRPr>
          </a:p>
        </p:txBody>
      </p:sp>
      <p:pic>
        <p:nvPicPr>
          <p:cNvPr id="1026" name="Picture 2" descr="C:\Users\sophie\Desktop\NBK{){_UJB$`)}CHQ_UQ%SB.jpg"/>
          <p:cNvPicPr>
            <a:picLocks noChangeAspect="1" noChangeArrowheads="1"/>
          </p:cNvPicPr>
          <p:nvPr/>
        </p:nvPicPr>
        <p:blipFill>
          <a:blip r:embed="rId2" cstate="print"/>
          <a:srcRect/>
          <a:stretch>
            <a:fillRect/>
          </a:stretch>
        </p:blipFill>
        <p:spPr bwMode="auto">
          <a:xfrm>
            <a:off x="4500562" y="1285860"/>
            <a:ext cx="4429124" cy="2386650"/>
          </a:xfrm>
          <a:prstGeom prst="rect">
            <a:avLst/>
          </a:prstGeom>
          <a:noFill/>
        </p:spPr>
      </p:pic>
      <p:sp>
        <p:nvSpPr>
          <p:cNvPr id="9" name="圆角矩形 8"/>
          <p:cNvSpPr/>
          <p:nvPr/>
        </p:nvSpPr>
        <p:spPr>
          <a:xfrm>
            <a:off x="714348" y="3786190"/>
            <a:ext cx="3643338" cy="500066"/>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点击每个广告，能找到更多细节喔</a:t>
            </a:r>
            <a:endParaRPr lang="zh-CN" altLang="en-US" dirty="0"/>
          </a:p>
        </p:txBody>
      </p:sp>
      <p:sp>
        <p:nvSpPr>
          <p:cNvPr id="10" name="椭圆 9"/>
          <p:cNvSpPr/>
          <p:nvPr/>
        </p:nvSpPr>
        <p:spPr>
          <a:xfrm>
            <a:off x="428596" y="3500438"/>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latin typeface="Arial" panose="020B0604020202020204" pitchFamily="34" charset="0"/>
                <a:cs typeface="Arial" panose="020B0604020202020204" pitchFamily="34" charset="0"/>
              </a:rPr>
              <a:t>2</a:t>
            </a:r>
            <a:endParaRPr lang="zh-CN" altLang="en-US" i="1" dirty="0">
              <a:latin typeface="Arial" panose="020B0604020202020204" pitchFamily="34" charset="0"/>
              <a:cs typeface="Arial" panose="020B0604020202020204" pitchFamily="34" charset="0"/>
            </a:endParaRPr>
          </a:p>
        </p:txBody>
      </p:sp>
      <p:pic>
        <p:nvPicPr>
          <p:cNvPr id="1027" name="Picture 3" descr="C:\Users\sophie\Desktop\N60TR9%${(BL4T4[RVO}SF5.jpg"/>
          <p:cNvPicPr>
            <a:picLocks noChangeAspect="1" noChangeArrowheads="1"/>
          </p:cNvPicPr>
          <p:nvPr/>
        </p:nvPicPr>
        <p:blipFill>
          <a:blip r:embed="rId3" cstate="print">
            <a:clrChange>
              <a:clrFrom>
                <a:srgbClr val="FDFFFA"/>
              </a:clrFrom>
              <a:clrTo>
                <a:srgbClr val="FDFFFA">
                  <a:alpha val="0"/>
                </a:srgbClr>
              </a:clrTo>
            </a:clrChange>
          </a:blip>
          <a:srcRect/>
          <a:stretch>
            <a:fillRect/>
          </a:stretch>
        </p:blipFill>
        <p:spPr bwMode="auto">
          <a:xfrm>
            <a:off x="736088" y="4357694"/>
            <a:ext cx="4481685" cy="1928826"/>
          </a:xfrm>
          <a:prstGeom prst="rect">
            <a:avLst/>
          </a:prstGeom>
          <a:noFill/>
        </p:spPr>
      </p:pic>
      <p:pic>
        <p:nvPicPr>
          <p:cNvPr id="1028" name="Picture 4" descr="C:\Users\sophie\Desktop\{F`Q9Y(_OPO04QZZO6WQB%B.jpg"/>
          <p:cNvPicPr>
            <a:picLocks noChangeAspect="1" noChangeArrowheads="1"/>
          </p:cNvPicPr>
          <p:nvPr/>
        </p:nvPicPr>
        <p:blipFill>
          <a:blip r:embed="rId4" cstate="print">
            <a:clrChange>
              <a:clrFrom>
                <a:srgbClr val="F8F8F8"/>
              </a:clrFrom>
              <a:clrTo>
                <a:srgbClr val="F8F8F8">
                  <a:alpha val="0"/>
                </a:srgbClr>
              </a:clrTo>
            </a:clrChange>
          </a:blip>
          <a:srcRect/>
          <a:stretch>
            <a:fillRect/>
          </a:stretch>
        </p:blipFill>
        <p:spPr bwMode="auto">
          <a:xfrm>
            <a:off x="5308120" y="4286256"/>
            <a:ext cx="3478722" cy="2000264"/>
          </a:xfrm>
          <a:prstGeom prst="rect">
            <a:avLst/>
          </a:prstGeom>
          <a:noFill/>
        </p:spPr>
      </p:pic>
      <p:sp>
        <p:nvSpPr>
          <p:cNvPr id="14" name="矩形 13"/>
          <p:cNvSpPr/>
          <p:nvPr/>
        </p:nvSpPr>
        <p:spPr>
          <a:xfrm>
            <a:off x="4500562" y="1428736"/>
            <a:ext cx="2000264" cy="21431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形标注 14"/>
          <p:cNvSpPr/>
          <p:nvPr/>
        </p:nvSpPr>
        <p:spPr>
          <a:xfrm>
            <a:off x="6357950" y="1071546"/>
            <a:ext cx="1357322" cy="357190"/>
          </a:xfrm>
          <a:prstGeom prst="wedgeEllipseCallout">
            <a:avLst>
              <a:gd name="adj1" fmla="val -35804"/>
              <a:gd name="adj2" fmla="val 5538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全媒体喔亲</a:t>
            </a:r>
            <a:endParaRPr lang="zh-CN" altLang="en-US" sz="1200" dirty="0">
              <a:latin typeface="微软雅黑" panose="020B0503020204020204" pitchFamily="34" charset="-122"/>
              <a:ea typeface="微软雅黑" panose="020B0503020204020204" pitchFamily="34" charset="-122"/>
            </a:endParaRPr>
          </a:p>
        </p:txBody>
      </p:sp>
      <p:sp>
        <p:nvSpPr>
          <p:cNvPr id="16" name="矩形 15"/>
          <p:cNvSpPr/>
          <p:nvPr/>
        </p:nvSpPr>
        <p:spPr>
          <a:xfrm>
            <a:off x="3428992" y="5214950"/>
            <a:ext cx="1857388" cy="100013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形标注 16"/>
          <p:cNvSpPr/>
          <p:nvPr/>
        </p:nvSpPr>
        <p:spPr>
          <a:xfrm>
            <a:off x="4572000" y="4786322"/>
            <a:ext cx="857256" cy="357190"/>
          </a:xfrm>
          <a:prstGeom prst="wedgeEllipseCallout">
            <a:avLst>
              <a:gd name="adj1" fmla="val -29878"/>
              <a:gd name="adj2" fmla="val 6961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smtClean="0">
                <a:latin typeface="微软雅黑" panose="020B0503020204020204" pitchFamily="34" charset="-122"/>
                <a:ea typeface="微软雅黑" panose="020B0503020204020204" pitchFamily="34" charset="-122"/>
              </a:rPr>
              <a:t>投放刊例趋势</a:t>
            </a:r>
            <a:endParaRPr lang="zh-CN" altLang="en-US" sz="11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ophie\Desktop\@6PI46P0MUY7RUH_JGKA4QW.jpg"/>
          <p:cNvPicPr>
            <a:picLocks noChangeAspect="1" noChangeArrowheads="1"/>
          </p:cNvPicPr>
          <p:nvPr/>
        </p:nvPicPr>
        <p:blipFill>
          <a:blip r:embed="rId1" cstate="print"/>
          <a:srcRect/>
          <a:stretch>
            <a:fillRect/>
          </a:stretch>
        </p:blipFill>
        <p:spPr bwMode="auto">
          <a:xfrm>
            <a:off x="3428992" y="3552446"/>
            <a:ext cx="5027588" cy="2591198"/>
          </a:xfrm>
          <a:prstGeom prst="rect">
            <a:avLst/>
          </a:prstGeom>
          <a:noFill/>
        </p:spPr>
      </p:pic>
      <p:sp>
        <p:nvSpPr>
          <p:cNvPr id="2" name="圆角矩形 1"/>
          <p:cNvSpPr/>
          <p:nvPr/>
        </p:nvSpPr>
        <p:spPr>
          <a:xfrm>
            <a:off x="642910" y="928670"/>
            <a:ext cx="7786742" cy="857256"/>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回到监测项页面，勾选目标广告，轻松实现</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PPT</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报告下载（同时还可下载</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Word</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Excel</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源数据和</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Jpg</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原图模式）；同样勾选好所需广告，直接下载出来的</a:t>
            </a:r>
            <a:r>
              <a:rPr lang="en-US" altLang="zh-CN"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Excel</a:t>
            </a: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源数据，只需一张数据透视表，所需刊例价、投放渠道、频次一目了然</a:t>
            </a:r>
            <a:endParaRPr lang="zh-CN" altLang="en-US" dirty="0"/>
          </a:p>
        </p:txBody>
      </p:sp>
      <p:sp>
        <p:nvSpPr>
          <p:cNvPr id="3" name="椭圆 2"/>
          <p:cNvSpPr/>
          <p:nvPr/>
        </p:nvSpPr>
        <p:spPr>
          <a:xfrm>
            <a:off x="357158" y="642918"/>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latin typeface="Arial" panose="020B0604020202020204" pitchFamily="34" charset="0"/>
                <a:cs typeface="Arial" panose="020B0604020202020204" pitchFamily="34" charset="0"/>
              </a:rPr>
              <a:t>3</a:t>
            </a:r>
            <a:endParaRPr lang="zh-CN" altLang="en-US" i="1" dirty="0">
              <a:latin typeface="Arial" panose="020B0604020202020204" pitchFamily="34" charset="0"/>
              <a:cs typeface="Arial" panose="020B0604020202020204" pitchFamily="34" charset="0"/>
            </a:endParaRPr>
          </a:p>
        </p:txBody>
      </p:sp>
      <p:pic>
        <p:nvPicPr>
          <p:cNvPr id="2050" name="Picture 2" descr="C:\Users\sophie\Desktop\~AI%%E%`BP}(`7~_%NE7KOK.jpg"/>
          <p:cNvPicPr>
            <a:picLocks noChangeAspect="1" noChangeArrowheads="1"/>
          </p:cNvPicPr>
          <p:nvPr/>
        </p:nvPicPr>
        <p:blipFill>
          <a:blip r:embed="rId2" cstate="print"/>
          <a:srcRect/>
          <a:stretch>
            <a:fillRect/>
          </a:stretch>
        </p:blipFill>
        <p:spPr bwMode="auto">
          <a:xfrm>
            <a:off x="714347" y="1928803"/>
            <a:ext cx="4500595" cy="2311564"/>
          </a:xfrm>
          <a:prstGeom prst="rect">
            <a:avLst/>
          </a:prstGeom>
          <a:noFill/>
        </p:spPr>
      </p:pic>
      <p:sp>
        <p:nvSpPr>
          <p:cNvPr id="6" name="椭圆形标注 5"/>
          <p:cNvSpPr/>
          <p:nvPr/>
        </p:nvSpPr>
        <p:spPr>
          <a:xfrm>
            <a:off x="5572132" y="2143116"/>
            <a:ext cx="1714512" cy="571504"/>
          </a:xfrm>
          <a:prstGeom prst="wedgeEllipseCallout">
            <a:avLst>
              <a:gd name="adj1" fmla="val -49137"/>
              <a:gd name="adj2" fmla="val 5094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直接下载出成型报告</a:t>
            </a:r>
            <a:endParaRPr lang="zh-CN" altLang="en-US" sz="1200" dirty="0">
              <a:latin typeface="微软雅黑" panose="020B0503020204020204" pitchFamily="34" charset="-122"/>
              <a:ea typeface="微软雅黑" panose="020B0503020204020204" pitchFamily="34" charset="-122"/>
            </a:endParaRPr>
          </a:p>
        </p:txBody>
      </p:sp>
      <p:sp>
        <p:nvSpPr>
          <p:cNvPr id="7" name="椭圆形标注 6"/>
          <p:cNvSpPr/>
          <p:nvPr/>
        </p:nvSpPr>
        <p:spPr>
          <a:xfrm>
            <a:off x="1643042" y="5072074"/>
            <a:ext cx="1714512" cy="571504"/>
          </a:xfrm>
          <a:prstGeom prst="wedgeEllipseCallout">
            <a:avLst>
              <a:gd name="adj1" fmla="val 51603"/>
              <a:gd name="adj2" fmla="val 398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源数据可做更多维度分析</a:t>
            </a:r>
            <a:endParaRPr lang="zh-CN" altLang="en-US" sz="1200" dirty="0">
              <a:latin typeface="微软雅黑" panose="020B0503020204020204" pitchFamily="34" charset="-122"/>
              <a:ea typeface="微软雅黑" panose="020B0503020204020204" pitchFamily="34" charset="-122"/>
            </a:endParaRPr>
          </a:p>
        </p:txBody>
      </p:sp>
      <p:sp>
        <p:nvSpPr>
          <p:cNvPr id="8" name="矩形 7"/>
          <p:cNvSpPr/>
          <p:nvPr/>
        </p:nvSpPr>
        <p:spPr>
          <a:xfrm>
            <a:off x="3500430" y="4214818"/>
            <a:ext cx="4929222" cy="21431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42910" y="1714488"/>
            <a:ext cx="3786214" cy="1428760"/>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打开我的报表，找到事先设置好的竞品监测项，点击进入报表条件页面，选择所要分析的时间段，投放总体情况映入眼帘，还可从品牌、广告主、媒体、产品类目等不同角度了解投放策略</a:t>
            </a:r>
            <a:endPar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椭圆 4"/>
          <p:cNvSpPr/>
          <p:nvPr/>
        </p:nvSpPr>
        <p:spPr>
          <a:xfrm>
            <a:off x="357158" y="1428736"/>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latin typeface="Arial" panose="020B0604020202020204" pitchFamily="34" charset="0"/>
                <a:cs typeface="Arial" panose="020B0604020202020204" pitchFamily="34" charset="0"/>
              </a:rPr>
              <a:t>4</a:t>
            </a:r>
            <a:endParaRPr lang="zh-CN" altLang="en-US" i="1" dirty="0">
              <a:latin typeface="Arial" panose="020B0604020202020204" pitchFamily="34" charset="0"/>
              <a:cs typeface="Arial" panose="020B0604020202020204" pitchFamily="34" charset="0"/>
            </a:endParaRPr>
          </a:p>
        </p:txBody>
      </p:sp>
      <p:sp>
        <p:nvSpPr>
          <p:cNvPr id="6" name="TextBox 5"/>
          <p:cNvSpPr txBox="1"/>
          <p:nvPr/>
        </p:nvSpPr>
        <p:spPr>
          <a:xfrm>
            <a:off x="571472" y="714356"/>
            <a:ext cx="7858180" cy="605294"/>
          </a:xfrm>
          <a:prstGeom prst="rect">
            <a:avLst/>
          </a:prstGeom>
          <a:noFill/>
        </p:spPr>
        <p:txBody>
          <a:bodyPr wrap="square" rtlCol="0">
            <a:spAutoFit/>
          </a:bodyPr>
          <a:lstStyle/>
          <a:p>
            <a:pPr>
              <a:lnSpc>
                <a:spcPts val="2000"/>
              </a:lnSpc>
            </a:pPr>
            <a:r>
              <a:rPr lang="zh-CN" altLang="en-US"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我的</a:t>
            </a:r>
            <a:r>
              <a:rPr lang="zh-CN" altLang="en-US"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hlinkClick r:id="rId1"/>
              </a:rPr>
              <a:t>报表功能</a:t>
            </a:r>
            <a:r>
              <a:rPr lang="zh-CN" altLang="en-US"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，还可轻松实现在线制作广告投放报告，不用下载源数据，可直接生成</a:t>
            </a:r>
            <a:r>
              <a:rPr lang="en-US" altLang="zh-CN"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PDF</a:t>
            </a:r>
            <a:r>
              <a:rPr lang="zh-CN" altLang="en-US" sz="16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报告</a:t>
            </a:r>
            <a:endParaRPr lang="zh-CN" altLang="en-US" sz="1600" dirty="0" smtClean="0"/>
          </a:p>
        </p:txBody>
      </p:sp>
      <p:pic>
        <p:nvPicPr>
          <p:cNvPr id="3074" name="Picture 2" descr="C:\Users\sophie\Desktop\93)BLD25)ZSI7)MD[OU$_H9.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60233" y="1179563"/>
            <a:ext cx="3983733" cy="2963817"/>
          </a:xfrm>
          <a:prstGeom prst="rect">
            <a:avLst/>
          </a:prstGeom>
          <a:noFill/>
        </p:spPr>
      </p:pic>
      <p:pic>
        <p:nvPicPr>
          <p:cNvPr id="3076" name="Picture 4" descr="C:\Users\sophie\Desktop\~UGID(T11$2BFO)6KWD9EOW.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00760" y="4214818"/>
            <a:ext cx="2561915" cy="1827038"/>
          </a:xfrm>
          <a:prstGeom prst="rect">
            <a:avLst/>
          </a:prstGeom>
          <a:noFill/>
        </p:spPr>
      </p:pic>
      <p:pic>
        <p:nvPicPr>
          <p:cNvPr id="3077" name="Picture 5" descr="C:\Users\sophie\Desktop\KWZ32_}0~8{YU8~E0`02KLK.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071802" y="4214818"/>
            <a:ext cx="2783887" cy="1857388"/>
          </a:xfrm>
          <a:prstGeom prst="rect">
            <a:avLst/>
          </a:prstGeom>
          <a:noFill/>
        </p:spPr>
      </p:pic>
      <p:sp>
        <p:nvSpPr>
          <p:cNvPr id="16" name="矩形 15"/>
          <p:cNvSpPr/>
          <p:nvPr/>
        </p:nvSpPr>
        <p:spPr>
          <a:xfrm>
            <a:off x="4643438" y="1643050"/>
            <a:ext cx="714380" cy="150019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形标注 16"/>
          <p:cNvSpPr/>
          <p:nvPr/>
        </p:nvSpPr>
        <p:spPr>
          <a:xfrm>
            <a:off x="3714744" y="3286124"/>
            <a:ext cx="1571636" cy="500066"/>
          </a:xfrm>
          <a:prstGeom prst="wedgeEllipseCallout">
            <a:avLst>
              <a:gd name="adj1" fmla="val 24196"/>
              <a:gd name="adj2" fmla="val -6683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多维度分析结果迅速呈现</a:t>
            </a:r>
            <a:endParaRPr lang="zh-CN" altLang="en-US" sz="1200" dirty="0">
              <a:latin typeface="微软雅黑" panose="020B0503020204020204" pitchFamily="34" charset="-122"/>
              <a:ea typeface="微软雅黑" panose="020B0503020204020204" pitchFamily="34" charset="-122"/>
            </a:endParaRPr>
          </a:p>
        </p:txBody>
      </p:sp>
      <p:pic>
        <p:nvPicPr>
          <p:cNvPr id="3078" name="Picture 6" descr="C:\Users\sophie\Desktop\{8F6[}W)`34PC6`L[CCCO6Q.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4348" y="4214818"/>
            <a:ext cx="2071702" cy="18304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642910" y="1526185"/>
            <a:ext cx="3786214" cy="928694"/>
          </a:xfrm>
          <a:prstGeom prst="roundRect">
            <a:avLst>
              <a:gd name="adj" fmla="val 11588"/>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000"/>
              </a:lnSpc>
            </a:pPr>
            <a:r>
              <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选择品牌分析，勾选所要分析的品牌，品牌在所选期间段的广告投放频次、选投媒体数以及投放的刊例金额均能直接显示</a:t>
            </a:r>
            <a:endParaRPr lang="zh-CN" altLang="en-US" sz="1400"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椭圆 4"/>
          <p:cNvSpPr/>
          <p:nvPr/>
        </p:nvSpPr>
        <p:spPr>
          <a:xfrm>
            <a:off x="357158" y="1240433"/>
            <a:ext cx="571504" cy="42862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latin typeface="Arial" panose="020B0604020202020204" pitchFamily="34" charset="0"/>
                <a:cs typeface="Arial" panose="020B0604020202020204" pitchFamily="34" charset="0"/>
              </a:rPr>
              <a:t>5</a:t>
            </a:r>
            <a:endParaRPr lang="zh-CN" altLang="en-US" i="1" dirty="0">
              <a:latin typeface="Arial" panose="020B0604020202020204" pitchFamily="34" charset="0"/>
              <a:cs typeface="Arial" panose="020B0604020202020204" pitchFamily="34" charset="0"/>
            </a:endParaRPr>
          </a:p>
        </p:txBody>
      </p:sp>
      <p:pic>
        <p:nvPicPr>
          <p:cNvPr id="6" name="Picture 3" descr="C:\Users\sophie\Desktop\]%KW`I[~CSM9$PE7C@OE]Y5.jpg"/>
          <p:cNvPicPr>
            <a:picLocks noChangeAspect="1" noChangeArrowheads="1"/>
          </p:cNvPicPr>
          <p:nvPr/>
        </p:nvPicPr>
        <p:blipFill>
          <a:blip r:embed="rId1" cstate="print">
            <a:clrChange>
              <a:clrFrom>
                <a:srgbClr val="FFFFFF"/>
              </a:clrFrom>
              <a:clrTo>
                <a:srgbClr val="FFFFFF">
                  <a:alpha val="0"/>
                </a:srgbClr>
              </a:clrTo>
            </a:clrChange>
          </a:blip>
          <a:srcRect/>
          <a:stretch>
            <a:fillRect/>
          </a:stretch>
        </p:blipFill>
        <p:spPr bwMode="auto">
          <a:xfrm>
            <a:off x="4575121" y="1071546"/>
            <a:ext cx="4497473" cy="2357454"/>
          </a:xfrm>
          <a:prstGeom prst="rect">
            <a:avLst/>
          </a:prstGeom>
          <a:noFill/>
        </p:spPr>
      </p:pic>
      <p:pic>
        <p:nvPicPr>
          <p:cNvPr id="4098" name="Picture 2" descr="C:\Users\sophie\Desktop\A)DAM(E1W66HD@5$VNEWEDV.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72198" y="4071942"/>
            <a:ext cx="2500330" cy="1786520"/>
          </a:xfrm>
          <a:prstGeom prst="rect">
            <a:avLst/>
          </a:prstGeom>
          <a:noFill/>
        </p:spPr>
      </p:pic>
      <p:sp>
        <p:nvSpPr>
          <p:cNvPr id="9" name="矩形 8"/>
          <p:cNvSpPr/>
          <p:nvPr/>
        </p:nvSpPr>
        <p:spPr>
          <a:xfrm>
            <a:off x="5357818" y="1000108"/>
            <a:ext cx="2500330" cy="642942"/>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形标注 9"/>
          <p:cNvSpPr/>
          <p:nvPr/>
        </p:nvSpPr>
        <p:spPr>
          <a:xfrm>
            <a:off x="6000760" y="428604"/>
            <a:ext cx="1571636" cy="500066"/>
          </a:xfrm>
          <a:prstGeom prst="wedgeEllipseCallout">
            <a:avLst>
              <a:gd name="adj1" fmla="val -25097"/>
              <a:gd name="adj2" fmla="val 6523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latin typeface="微软雅黑" panose="020B0503020204020204" pitchFamily="34" charset="-122"/>
                <a:ea typeface="微软雅黑" panose="020B0503020204020204" pitchFamily="34" charset="-122"/>
              </a:rPr>
              <a:t>对关注竞品进行对比分析</a:t>
            </a:r>
            <a:endParaRPr lang="zh-CN" altLang="en-US" sz="1200" dirty="0">
              <a:latin typeface="微软雅黑" panose="020B0503020204020204" pitchFamily="34" charset="-122"/>
              <a:ea typeface="微软雅黑" panose="020B0503020204020204" pitchFamily="34" charset="-122"/>
            </a:endParaRPr>
          </a:p>
        </p:txBody>
      </p:sp>
      <p:pic>
        <p:nvPicPr>
          <p:cNvPr id="4100" name="Picture 4" descr="C:\Users\sophie\Desktop\0%JIJIQT]3B{()WF_4HJ(%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347" y="3453588"/>
            <a:ext cx="1839669" cy="2610089"/>
          </a:xfrm>
          <a:prstGeom prst="rect">
            <a:avLst/>
          </a:prstGeom>
          <a:noFill/>
          <a:ln>
            <a:noFill/>
          </a:ln>
        </p:spPr>
      </p:pic>
      <p:pic>
        <p:nvPicPr>
          <p:cNvPr id="4101" name="Picture 5" descr="C:\Users\sophie\Desktop\WR43D@G7US{LQJ)WUS890AQ.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43174" y="3453904"/>
            <a:ext cx="1857388" cy="2618302"/>
          </a:xfrm>
          <a:prstGeom prst="rect">
            <a:avLst/>
          </a:prstGeom>
          <a:noFill/>
          <a:ln>
            <a:noFill/>
          </a:ln>
        </p:spPr>
      </p:pic>
      <p:sp>
        <p:nvSpPr>
          <p:cNvPr id="13" name="矩形 12"/>
          <p:cNvSpPr/>
          <p:nvPr/>
        </p:nvSpPr>
        <p:spPr>
          <a:xfrm>
            <a:off x="785786" y="3429000"/>
            <a:ext cx="3929090" cy="264320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形标注 13"/>
          <p:cNvSpPr/>
          <p:nvPr/>
        </p:nvSpPr>
        <p:spPr>
          <a:xfrm>
            <a:off x="3857620" y="5357826"/>
            <a:ext cx="1571636" cy="500066"/>
          </a:xfrm>
          <a:prstGeom prst="wedgeEllipseCallout">
            <a:avLst>
              <a:gd name="adj1" fmla="val -50032"/>
              <a:gd name="adj2" fmla="val -4216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smtClean="0">
                <a:latin typeface="微软雅黑" panose="020B0503020204020204" pitchFamily="34" charset="-122"/>
                <a:ea typeface="微软雅黑" panose="020B0503020204020204" pitchFamily="34" charset="-122"/>
              </a:rPr>
              <a:t>PDF</a:t>
            </a:r>
            <a:r>
              <a:rPr lang="zh-CN" altLang="en-US" sz="1200" dirty="0" smtClean="0">
                <a:latin typeface="微软雅黑" panose="020B0503020204020204" pitchFamily="34" charset="-122"/>
                <a:ea typeface="微软雅黑" panose="020B0503020204020204" pitchFamily="34" charset="-122"/>
              </a:rPr>
              <a:t>成型报告直接生成</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8860" y="823442"/>
            <a:ext cx="6143668" cy="742126"/>
          </a:xfrm>
          <a:prstGeom prst="rect">
            <a:avLst/>
          </a:prstGeom>
          <a:noFill/>
        </p:spPr>
        <p:txBody>
          <a:bodyPr wrap="square" rtlCol="0">
            <a:spAutoFit/>
          </a:bodyPr>
          <a:lstStyle/>
          <a:p>
            <a:pPr>
              <a:lnSpc>
                <a:spcPts val="2600"/>
              </a:lnSpc>
            </a:pPr>
            <a:r>
              <a:rPr lang="zh-CN" altLang="en-US"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每日邮件提醒</a:t>
            </a:r>
            <a:endParaRPr lang="en-US" altLang="zh-CN"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endParaRPr>
          </a:p>
          <a:p>
            <a:pPr>
              <a:lnSpc>
                <a:spcPts val="2600"/>
              </a:lnSpc>
            </a:pPr>
            <a:r>
              <a:rPr lang="zh-CN" altLang="en-US" sz="2000" b="1" dirty="0" smtClean="0">
                <a:solidFill>
                  <a:srgbClr val="002060"/>
                </a:solidFill>
                <a:latin typeface="Arial" panose="020B0604020202020204" pitchFamily="34" charset="0"/>
                <a:ea typeface="微软雅黑" panose="020B0503020204020204" pitchFamily="34" charset="-122"/>
                <a:cs typeface="Arial" panose="020B0604020202020204" pitchFamily="34" charset="0"/>
              </a:rPr>
              <a:t>让你成为广告达人</a:t>
            </a:r>
            <a:endParaRPr lang="zh-CN" altLang="en-US" sz="2000" b="1" dirty="0" smtClean="0"/>
          </a:p>
        </p:txBody>
      </p:sp>
      <p:pic>
        <p:nvPicPr>
          <p:cNvPr id="5122" name="Picture 2" descr="C:\Users\sophie\Desktop\2010222174516.jpg"/>
          <p:cNvPicPr>
            <a:picLocks noChangeAspect="1" noChangeArrowheads="1"/>
          </p:cNvPicPr>
          <p:nvPr/>
        </p:nvPicPr>
        <p:blipFill>
          <a:blip r:embed="rId1" cstate="print"/>
          <a:srcRect/>
          <a:stretch>
            <a:fillRect/>
          </a:stretch>
        </p:blipFill>
        <p:spPr bwMode="auto">
          <a:xfrm>
            <a:off x="714348" y="500042"/>
            <a:ext cx="1571636" cy="1416939"/>
          </a:xfrm>
          <a:prstGeom prst="rect">
            <a:avLst/>
          </a:prstGeom>
          <a:noFill/>
        </p:spPr>
      </p:pic>
      <p:pic>
        <p:nvPicPr>
          <p:cNvPr id="5123" name="Picture 3" descr="C:\Users\sophie\Desktop\CSP{(9F_6MRFRCFM8VSPKUP.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483001" y="2285992"/>
            <a:ext cx="4032448" cy="3024336"/>
          </a:xfrm>
          <a:prstGeom prst="rect">
            <a:avLst/>
          </a:prstGeom>
          <a:noFill/>
        </p:spPr>
      </p:pic>
      <p:sp>
        <p:nvSpPr>
          <p:cNvPr id="7" name="矩形 6"/>
          <p:cNvSpPr/>
          <p:nvPr/>
        </p:nvSpPr>
        <p:spPr>
          <a:xfrm>
            <a:off x="554439" y="2714620"/>
            <a:ext cx="3889002" cy="258658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形标注 7"/>
          <p:cNvSpPr/>
          <p:nvPr/>
        </p:nvSpPr>
        <p:spPr>
          <a:xfrm rot="20861433">
            <a:off x="3171186" y="4488810"/>
            <a:ext cx="1214446" cy="500066"/>
          </a:xfrm>
          <a:prstGeom prst="wedgeEllipseCallout">
            <a:avLst>
              <a:gd name="adj1" fmla="val -56307"/>
              <a:gd name="adj2" fmla="val -3962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加入每日邮件预定</a:t>
            </a:r>
            <a:endParaRPr lang="zh-CN" altLang="en-US" sz="1200" b="1" dirty="0">
              <a:latin typeface="微软雅黑" panose="020B0503020204020204" pitchFamily="34" charset="-122"/>
              <a:ea typeface="微软雅黑" panose="020B0503020204020204" pitchFamily="34" charset="-122"/>
            </a:endParaRPr>
          </a:p>
        </p:txBody>
      </p:sp>
      <p:pic>
        <p:nvPicPr>
          <p:cNvPr id="9" name="Picture 3" descr="E:\work\MIU\MIU资料\邮件.png">
            <a:hlinkClick r:id="rId3" action="ppaction://hlinkfile"/>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32041" y="2276873"/>
            <a:ext cx="3816424" cy="3219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Box 11"/>
          <p:cNvSpPr>
            <a:spLocks noChangeArrowheads="1"/>
          </p:cNvSpPr>
          <p:nvPr/>
        </p:nvSpPr>
        <p:spPr bwMode="auto">
          <a:xfrm>
            <a:off x="558784" y="3549653"/>
            <a:ext cx="1655762" cy="307975"/>
          </a:xfrm>
          <a:prstGeom prst="rect">
            <a:avLst/>
          </a:prstGeom>
          <a:noFill/>
          <a:ln w="9525">
            <a:noFill/>
            <a:miter lim="800000"/>
          </a:ln>
        </p:spPr>
        <p:txBody>
          <a:bodyPr>
            <a:spAutoFit/>
          </a:bodyPr>
          <a:lstStyle/>
          <a:p>
            <a:pPr algn="ctr"/>
            <a:r>
              <a:rPr lang="en-US" altLang="zh-CN" sz="1400" b="1" dirty="0">
                <a:solidFill>
                  <a:srgbClr val="007DDA"/>
                </a:solidFill>
                <a:ea typeface="微软雅黑" panose="020B0503020204020204" pitchFamily="34" charset="-122"/>
                <a:sym typeface="Arial" panose="020B0604020202020204" pitchFamily="34" charset="0"/>
              </a:rPr>
              <a:t>@</a:t>
            </a:r>
            <a:r>
              <a:rPr lang="zh-CN" altLang="en-US" sz="1400" b="1" dirty="0">
                <a:solidFill>
                  <a:srgbClr val="007DDA"/>
                </a:solidFill>
                <a:ea typeface="微软雅黑" panose="020B0503020204020204" pitchFamily="34" charset="-122"/>
                <a:sym typeface="Arial" panose="020B0604020202020204" pitchFamily="34" charset="0"/>
              </a:rPr>
              <a:t>上海</a:t>
            </a:r>
            <a:endParaRPr lang="zh-CN" altLang="en-US" dirty="0"/>
          </a:p>
        </p:txBody>
      </p:sp>
      <p:sp>
        <p:nvSpPr>
          <p:cNvPr id="40965" name="TextBox 13"/>
          <p:cNvSpPr>
            <a:spLocks noChangeArrowheads="1"/>
          </p:cNvSpPr>
          <p:nvPr/>
        </p:nvSpPr>
        <p:spPr bwMode="auto">
          <a:xfrm>
            <a:off x="3130552" y="3549653"/>
            <a:ext cx="1655762" cy="307975"/>
          </a:xfrm>
          <a:prstGeom prst="rect">
            <a:avLst/>
          </a:prstGeom>
          <a:noFill/>
          <a:ln w="9525">
            <a:noFill/>
            <a:miter lim="800000"/>
          </a:ln>
        </p:spPr>
        <p:txBody>
          <a:bodyPr>
            <a:spAutoFit/>
          </a:bodyPr>
          <a:lstStyle/>
          <a:p>
            <a:pPr algn="ctr"/>
            <a:r>
              <a:rPr lang="en-US" altLang="zh-CN" sz="1400" b="1" dirty="0">
                <a:solidFill>
                  <a:srgbClr val="007DDA"/>
                </a:solidFill>
                <a:ea typeface="微软雅黑" panose="020B0503020204020204" pitchFamily="34" charset="-122"/>
                <a:sym typeface="Arial" panose="020B0604020202020204" pitchFamily="34" charset="0"/>
              </a:rPr>
              <a:t>@</a:t>
            </a:r>
            <a:r>
              <a:rPr lang="zh-CN" altLang="en-US" sz="1400" b="1" dirty="0">
                <a:solidFill>
                  <a:srgbClr val="007DDA"/>
                </a:solidFill>
                <a:ea typeface="微软雅黑" panose="020B0503020204020204" pitchFamily="34" charset="-122"/>
                <a:sym typeface="Arial" panose="020B0604020202020204" pitchFamily="34" charset="0"/>
              </a:rPr>
              <a:t>北京</a:t>
            </a:r>
            <a:endParaRPr lang="zh-CN" altLang="en-US" dirty="0"/>
          </a:p>
        </p:txBody>
      </p:sp>
      <p:sp>
        <p:nvSpPr>
          <p:cNvPr id="40966" name="TextBox 14"/>
          <p:cNvSpPr>
            <a:spLocks noChangeArrowheads="1"/>
          </p:cNvSpPr>
          <p:nvPr/>
        </p:nvSpPr>
        <p:spPr bwMode="auto">
          <a:xfrm>
            <a:off x="5067300" y="3549653"/>
            <a:ext cx="1657350" cy="307975"/>
          </a:xfrm>
          <a:prstGeom prst="rect">
            <a:avLst/>
          </a:prstGeom>
          <a:noFill/>
          <a:ln w="9525">
            <a:noFill/>
            <a:miter lim="800000"/>
          </a:ln>
        </p:spPr>
        <p:txBody>
          <a:bodyPr>
            <a:spAutoFit/>
          </a:bodyPr>
          <a:lstStyle/>
          <a:p>
            <a:pPr algn="ctr"/>
            <a:r>
              <a:rPr lang="en-US" altLang="zh-CN" sz="1400" b="1">
                <a:solidFill>
                  <a:srgbClr val="007DDA"/>
                </a:solidFill>
                <a:ea typeface="微软雅黑" panose="020B0503020204020204" pitchFamily="34" charset="-122"/>
                <a:sym typeface="Arial" panose="020B0604020202020204" pitchFamily="34" charset="0"/>
              </a:rPr>
              <a:t>@</a:t>
            </a:r>
            <a:r>
              <a:rPr lang="zh-CN" altLang="en-US" sz="1400" b="1">
                <a:solidFill>
                  <a:srgbClr val="007DDA"/>
                </a:solidFill>
                <a:ea typeface="微软雅黑" panose="020B0503020204020204" pitchFamily="34" charset="-122"/>
                <a:sym typeface="Arial" panose="020B0604020202020204" pitchFamily="34" charset="0"/>
              </a:rPr>
              <a:t>深圳</a:t>
            </a:r>
            <a:endParaRPr lang="zh-CN" altLang="en-US"/>
          </a:p>
        </p:txBody>
      </p:sp>
      <p:sp>
        <p:nvSpPr>
          <p:cNvPr id="40967" name="TextBox 15"/>
          <p:cNvSpPr>
            <a:spLocks noChangeArrowheads="1"/>
          </p:cNvSpPr>
          <p:nvPr/>
        </p:nvSpPr>
        <p:spPr bwMode="auto">
          <a:xfrm>
            <a:off x="7092950" y="3549653"/>
            <a:ext cx="1655763" cy="307975"/>
          </a:xfrm>
          <a:prstGeom prst="rect">
            <a:avLst/>
          </a:prstGeom>
          <a:noFill/>
          <a:ln w="9525">
            <a:noFill/>
            <a:miter lim="800000"/>
          </a:ln>
        </p:spPr>
        <p:txBody>
          <a:bodyPr>
            <a:spAutoFit/>
          </a:bodyPr>
          <a:lstStyle/>
          <a:p>
            <a:pPr algn="ctr"/>
            <a:r>
              <a:rPr lang="en-US" altLang="zh-CN" sz="1400" b="1">
                <a:solidFill>
                  <a:srgbClr val="007DDA"/>
                </a:solidFill>
                <a:ea typeface="微软雅黑" panose="020B0503020204020204" pitchFamily="34" charset="-122"/>
                <a:sym typeface="Arial" panose="020B0604020202020204" pitchFamily="34" charset="0"/>
              </a:rPr>
              <a:t>@</a:t>
            </a:r>
            <a:r>
              <a:rPr lang="zh-CN" altLang="en-US" sz="1400" b="1">
                <a:solidFill>
                  <a:srgbClr val="007DDA"/>
                </a:solidFill>
                <a:ea typeface="微软雅黑" panose="020B0503020204020204" pitchFamily="34" charset="-122"/>
                <a:sym typeface="Arial" panose="020B0604020202020204" pitchFamily="34" charset="0"/>
              </a:rPr>
              <a:t>杭州</a:t>
            </a:r>
            <a:endParaRPr lang="zh-CN" altLang="en-US"/>
          </a:p>
        </p:txBody>
      </p:sp>
      <p:pic>
        <p:nvPicPr>
          <p:cNvPr id="40968" name="Picture 6"/>
          <p:cNvPicPr>
            <a:picLocks noChangeAspect="1" noChangeArrowheads="1"/>
          </p:cNvPicPr>
          <p:nvPr/>
        </p:nvPicPr>
        <p:blipFill>
          <a:blip r:embed="rId1" cstate="print"/>
          <a:srcRect/>
          <a:stretch>
            <a:fillRect/>
          </a:stretch>
        </p:blipFill>
        <p:spPr bwMode="auto">
          <a:xfrm>
            <a:off x="347648" y="2254253"/>
            <a:ext cx="2152650" cy="1079500"/>
          </a:xfrm>
          <a:prstGeom prst="rect">
            <a:avLst/>
          </a:prstGeom>
          <a:noFill/>
          <a:ln w="9525">
            <a:noFill/>
            <a:miter lim="800000"/>
            <a:headEnd/>
            <a:tailEnd/>
          </a:ln>
        </p:spPr>
      </p:pic>
      <p:sp>
        <p:nvSpPr>
          <p:cNvPr id="40969" name="Rectangle 7"/>
          <p:cNvSpPr>
            <a:spLocks noChangeArrowheads="1"/>
          </p:cNvSpPr>
          <p:nvPr/>
        </p:nvSpPr>
        <p:spPr bwMode="auto">
          <a:xfrm>
            <a:off x="395288" y="4917696"/>
            <a:ext cx="5513387" cy="738664"/>
          </a:xfrm>
          <a:prstGeom prst="rect">
            <a:avLst/>
          </a:prstGeom>
          <a:noFill/>
          <a:ln w="9525">
            <a:noFill/>
            <a:miter lim="800000"/>
          </a:ln>
        </p:spPr>
        <p:txBody>
          <a:bodyPr anchor="ctr">
            <a:spAutoFit/>
          </a:bodyPr>
          <a:lstStyle/>
          <a:p>
            <a:pPr>
              <a:lnSpc>
                <a:spcPct val="150000"/>
              </a:lnSpc>
            </a:pPr>
            <a:r>
              <a:rPr lang="zh-CN" altLang="en-US" sz="1400" b="1" i="1" dirty="0" smtClean="0">
                <a:solidFill>
                  <a:srgbClr val="002060"/>
                </a:solidFill>
                <a:ea typeface="微软雅黑" panose="020B0503020204020204" pitchFamily="34" charset="-122"/>
                <a:sym typeface="Arial" panose="020B0604020202020204" pitchFamily="34" charset="0"/>
              </a:rPr>
              <a:t>在线获取免费试用</a:t>
            </a:r>
            <a:endParaRPr lang="zh-CN" altLang="en-US" b="1" i="1" dirty="0">
              <a:solidFill>
                <a:srgbClr val="002060"/>
              </a:solidFill>
              <a:ea typeface="微软雅黑" panose="020B0503020204020204" pitchFamily="34" charset="-122"/>
              <a:sym typeface="Arial" panose="020B0604020202020204" pitchFamily="34" charset="0"/>
            </a:endParaRPr>
          </a:p>
          <a:p>
            <a:pPr eaLnBrk="0" hangingPunct="0">
              <a:lnSpc>
                <a:spcPct val="150000"/>
              </a:lnSpc>
            </a:pPr>
            <a:r>
              <a:rPr lang="zh-CN" altLang="en-US" sz="1400" b="1" i="1" dirty="0">
                <a:solidFill>
                  <a:srgbClr val="002060"/>
                </a:solidFill>
                <a:ea typeface="微软雅黑" panose="020B0503020204020204" pitchFamily="34" charset="-122"/>
                <a:sym typeface="Arial" panose="020B0604020202020204" pitchFamily="34" charset="0"/>
              </a:rPr>
              <a:t>访问新浪微博获取梅花网最新资讯 </a:t>
            </a:r>
            <a:r>
              <a:rPr lang="en-US" altLang="zh-CN" sz="1400" i="1" dirty="0">
                <a:solidFill>
                  <a:srgbClr val="002060"/>
                </a:solidFill>
                <a:ea typeface="微软雅黑" panose="020B0503020204020204" pitchFamily="34" charset="-122"/>
                <a:sym typeface="Arial" panose="020B0604020202020204" pitchFamily="34" charset="0"/>
                <a:hlinkClick r:id="rId2"/>
              </a:rPr>
              <a:t>http://t.sina.com.cn/meihua2002</a:t>
            </a:r>
            <a:r>
              <a:rPr lang="en-US" altLang="zh-CN" sz="1400" i="1" dirty="0">
                <a:solidFill>
                  <a:srgbClr val="002060"/>
                </a:solidFill>
                <a:ea typeface="微软雅黑" panose="020B0503020204020204" pitchFamily="34" charset="-122"/>
                <a:sym typeface="Arial" panose="020B0604020202020204" pitchFamily="34" charset="0"/>
              </a:rPr>
              <a:t> </a:t>
            </a:r>
            <a:endParaRPr lang="zh-CN" altLang="en-US" dirty="0"/>
          </a:p>
        </p:txBody>
      </p:sp>
      <p:pic>
        <p:nvPicPr>
          <p:cNvPr id="40970" name="Picture 9"/>
          <p:cNvPicPr>
            <a:picLocks noChangeAspect="1" noChangeArrowheads="1"/>
          </p:cNvPicPr>
          <p:nvPr/>
        </p:nvPicPr>
        <p:blipFill>
          <a:blip r:embed="rId3" cstate="print"/>
          <a:srcRect/>
          <a:stretch>
            <a:fillRect/>
          </a:stretch>
        </p:blipFill>
        <p:spPr bwMode="auto">
          <a:xfrm>
            <a:off x="4572000" y="2109790"/>
            <a:ext cx="1974850" cy="1223963"/>
          </a:xfrm>
          <a:prstGeom prst="rect">
            <a:avLst/>
          </a:prstGeom>
          <a:noFill/>
          <a:ln w="9525">
            <a:noFill/>
            <a:miter lim="800000"/>
            <a:headEnd/>
            <a:tailEnd/>
          </a:ln>
        </p:spPr>
      </p:pic>
      <p:pic>
        <p:nvPicPr>
          <p:cNvPr id="40971" name="Picture 5"/>
          <p:cNvPicPr>
            <a:picLocks noChangeAspect="1" noChangeArrowheads="1"/>
          </p:cNvPicPr>
          <p:nvPr/>
        </p:nvPicPr>
        <p:blipFill>
          <a:blip r:embed="rId4" cstate="print"/>
          <a:srcRect/>
          <a:stretch>
            <a:fillRect/>
          </a:stretch>
        </p:blipFill>
        <p:spPr bwMode="auto">
          <a:xfrm>
            <a:off x="7072330" y="2298703"/>
            <a:ext cx="1509712" cy="1035050"/>
          </a:xfrm>
          <a:prstGeom prst="rect">
            <a:avLst/>
          </a:prstGeom>
          <a:noFill/>
          <a:ln w="9525">
            <a:noFill/>
            <a:miter lim="800000"/>
            <a:headEnd/>
            <a:tailEnd/>
          </a:ln>
        </p:spPr>
      </p:pic>
      <p:pic>
        <p:nvPicPr>
          <p:cNvPr id="40963" name="Picture 3"/>
          <p:cNvPicPr>
            <a:picLocks noChangeAspect="1" noChangeArrowheads="1"/>
          </p:cNvPicPr>
          <p:nvPr/>
        </p:nvPicPr>
        <p:blipFill>
          <a:blip r:embed="rId5" cstate="print">
            <a:clrChange>
              <a:clrFrom>
                <a:srgbClr val="C8C8C8"/>
              </a:clrFrom>
              <a:clrTo>
                <a:srgbClr val="C8C8C8">
                  <a:alpha val="0"/>
                </a:srgbClr>
              </a:clrTo>
            </a:clrChange>
          </a:blip>
          <a:srcRect/>
          <a:stretch>
            <a:fillRect/>
          </a:stretch>
        </p:blipFill>
        <p:spPr bwMode="auto">
          <a:xfrm>
            <a:off x="3033715" y="1965328"/>
            <a:ext cx="1824037" cy="1368425"/>
          </a:xfrm>
          <a:prstGeom prst="rect">
            <a:avLst/>
          </a:prstGeom>
          <a:noFill/>
          <a:ln w="9525">
            <a:noFill/>
            <a:miter lim="800000"/>
            <a:headEnd/>
            <a:tailEnd/>
          </a:ln>
        </p:spPr>
      </p:pic>
      <p:pic>
        <p:nvPicPr>
          <p:cNvPr id="6146" name="Picture 2" descr="C:\Users\sophie\Desktop\2786001_161705430000_2.jpg">
            <a:hlinkClick r:id="rId6"/>
          </p:cNvPr>
          <p:cNvPicPr>
            <a:picLocks noChangeAspect="1" noChangeArrowheads="1"/>
          </p:cNvPicPr>
          <p:nvPr/>
        </p:nvPicPr>
        <p:blipFill>
          <a:blip r:embed="rId7" cstate="print">
            <a:clrChange>
              <a:clrFrom>
                <a:srgbClr val="ECECEC"/>
              </a:clrFrom>
              <a:clrTo>
                <a:srgbClr val="ECECEC">
                  <a:alpha val="0"/>
                </a:srgbClr>
              </a:clrTo>
            </a:clrChange>
          </a:blip>
          <a:srcRect/>
          <a:stretch>
            <a:fillRect/>
          </a:stretch>
        </p:blipFill>
        <p:spPr bwMode="auto">
          <a:xfrm>
            <a:off x="1571604" y="4301752"/>
            <a:ext cx="2265355" cy="16990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4" name="TextBox 1"/>
          <p:cNvSpPr>
            <a:spLocks noChangeArrowheads="1"/>
          </p:cNvSpPr>
          <p:nvPr/>
        </p:nvSpPr>
        <p:spPr bwMode="auto">
          <a:xfrm>
            <a:off x="250020" y="2985730"/>
            <a:ext cx="8677881" cy="646331"/>
          </a:xfrm>
          <a:prstGeom prst="rect">
            <a:avLst/>
          </a:prstGeom>
          <a:noFill/>
          <a:ln w="9525">
            <a:noFill/>
            <a:miter lim="800000"/>
          </a:ln>
        </p:spPr>
        <p:txBody>
          <a:bodyPr wrap="square" anchor="ctr">
            <a:spAutoFit/>
          </a:bodyPr>
          <a:lstStyle/>
          <a:p>
            <a:pPr algn="ctr" fontAlgn="base">
              <a:spcBef>
                <a:spcPct val="0"/>
              </a:spcBef>
              <a:spcAft>
                <a:spcPct val="0"/>
              </a:spcAft>
            </a:pPr>
            <a:r>
              <a:rPr lang="en-US" altLang="en-US" sz="36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rPr>
              <a:t>Learn More About Your Competitors </a:t>
            </a:r>
            <a:endParaRPr lang="zh-CN" altLang="en-US" sz="3600" b="1" dirty="0" smtClean="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610185" y="3687665"/>
            <a:ext cx="7347366" cy="460375"/>
          </a:xfrm>
          <a:prstGeom prst="rect">
            <a:avLst/>
          </a:prstGeom>
        </p:spPr>
        <p:txBody>
          <a:bodyPr wrap="square">
            <a:spAutoFit/>
          </a:bodyPr>
          <a:lstStyle/>
          <a:p>
            <a:pPr algn="ctr"/>
            <a:r>
              <a:rPr lang="en-US" altLang="zh-CN" sz="2400" dirty="0" err="1" smtClean="0">
                <a:solidFill>
                  <a:srgbClr val="FFFFFF"/>
                </a:solidFill>
                <a:latin typeface="Arial" panose="020B0604020202020204" pitchFamily="34" charset="0"/>
                <a:ea typeface="微软雅黑" panose="020B0503020204020204" pitchFamily="34" charset="-122"/>
                <a:cs typeface="Arial" panose="020B0604020202020204" pitchFamily="34" charset="0"/>
                <a:sym typeface="Segoe UI" panose="020B0502040204020203" pitchFamily="34" charset="0"/>
              </a:rPr>
              <a:t>MeiHua</a:t>
            </a:r>
            <a:r>
              <a:rPr lang="en-US" altLang="zh-CN" sz="2400" dirty="0" smtClean="0">
                <a:solidFill>
                  <a:srgbClr val="FFFFFF"/>
                </a:solidFill>
                <a:latin typeface="Arial" panose="020B0604020202020204" pitchFamily="34" charset="0"/>
                <a:ea typeface="微软雅黑" panose="020B0503020204020204" pitchFamily="34" charset="-122"/>
                <a:cs typeface="Arial" panose="020B0604020202020204" pitchFamily="34" charset="0"/>
                <a:sym typeface="Segoe UI" panose="020B0502040204020203" pitchFamily="34" charset="0"/>
              </a:rPr>
              <a:t> Media Monitoring -- Your Choice</a:t>
            </a:r>
            <a:endParaRPr lang="en-US" altLang="zh-CN" sz="2400" dirty="0" smtClean="0">
              <a:solidFill>
                <a:srgbClr val="FFFFFF"/>
              </a:solidFill>
              <a:latin typeface="Arial" panose="020B0604020202020204" pitchFamily="34" charset="0"/>
              <a:ea typeface="微软雅黑" panose="020B0503020204020204" pitchFamily="34" charset="-122"/>
              <a:cs typeface="Arial" panose="020B0604020202020204" pitchFamily="34" charset="0"/>
              <a:sym typeface="Segoe UI" panose="020B0502040204020203"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3311</Words>
  <Application>WPS 演示</Application>
  <PresentationFormat>全屏显示(4:3)</PresentationFormat>
  <Paragraphs>141</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宋体</vt:lpstr>
      <vt:lpstr>Wingdings</vt:lpstr>
      <vt:lpstr>Calibri</vt:lpstr>
      <vt:lpstr>微软雅黑</vt:lpstr>
      <vt:lpstr>Segoe UI</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user</cp:lastModifiedBy>
  <cp:revision>1022</cp:revision>
  <dcterms:created xsi:type="dcterms:W3CDTF">2012-10-17T07:11:00Z</dcterms:created>
  <dcterms:modified xsi:type="dcterms:W3CDTF">2021-08-09T10:21:44Z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